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67.jpg" ContentType="image/jpeg"/>
  <Override PartName="/ppt/media/image69.jpg" ContentType="image/jpeg"/>
  <Override PartName="/ppt/media/image70.jpg" ContentType="image/jpeg"/>
  <Override PartName="/ppt/notesSlides/notesSlide5.xml" ContentType="application/vnd.openxmlformats-officedocument.presentationml.notesSlide+xml"/>
  <Override PartName="/ppt/media/image82.jpg" ContentType="image/jpeg"/>
  <Override PartName="/ppt/media/image8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84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82" r:id="rId21"/>
    <p:sldId id="274" r:id="rId22"/>
    <p:sldId id="275" r:id="rId23"/>
    <p:sldId id="276" r:id="rId24"/>
    <p:sldId id="283" r:id="rId25"/>
    <p:sldId id="277" r:id="rId26"/>
    <p:sldId id="278" r:id="rId27"/>
    <p:sldId id="279" r:id="rId28"/>
    <p:sldId id="280" r:id="rId29"/>
    <p:sldId id="281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9912" autoAdjust="0"/>
    <p:restoredTop sz="94660"/>
  </p:normalViewPr>
  <p:slideViewPr>
    <p:cSldViewPr>
      <p:cViewPr>
        <p:scale>
          <a:sx n="66" d="100"/>
          <a:sy n="66" d="100"/>
        </p:scale>
        <p:origin x="-2058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3A531-903D-4CE6-B277-BD9A6E2A1ED0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2CBB4-0DC6-41C9-BCD6-527B108F5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67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fld id="{2A367089-576D-4BF4-913A-295C93F0879B}" type="slidenum">
              <a:rPr lang="en-US" sz="1200" smtClean="0"/>
              <a:pPr/>
              <a:t>9</a:t>
            </a:fld>
            <a:endParaRPr lang="th-TH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ตัวแทน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0356" name="ตัวแทนหมายเลขสไลด์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fld id="{012C7185-B62B-42B7-8046-5B0A145044E7}" type="slidenum">
              <a:rPr lang="en-US" sz="1200" smtClean="0"/>
              <a:pPr/>
              <a:t>12</a:t>
            </a:fld>
            <a:endParaRPr lang="th-TH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ตัวแทน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1380" name="ตัวแทนหมายเลขสไลด์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fld id="{F609FFA7-ABCE-417F-B837-6105B27A715B}" type="slidenum">
              <a:rPr lang="en-US" sz="1200" smtClean="0"/>
              <a:pPr/>
              <a:t>18</a:t>
            </a:fld>
            <a:endParaRPr lang="th-TH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ตัวแทน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2404" name="ตัวแทนหมายเลขสไลด์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fld id="{A2A32669-BEF1-4ABF-8D7E-38EC9DA5E74B}" type="slidenum">
              <a:rPr lang="en-US" sz="1200" smtClean="0"/>
              <a:pPr/>
              <a:t>19</a:t>
            </a:fld>
            <a:endParaRPr lang="th-TH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ตัวแทน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3428" name="ตัวแทนหมายเลขสไลด์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fld id="{D7D41902-70B3-4DDE-A09D-46B95683C33A}" type="slidenum">
              <a:rPr lang="en-US" sz="1200" smtClean="0"/>
              <a:pPr/>
              <a:t>21</a:t>
            </a:fld>
            <a:endParaRPr lang="th-TH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4700-748A-449A-BFED-AC0E2CC821AF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26FF-CFB9-4224-AA12-7AB43239D9E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4700-748A-449A-BFED-AC0E2CC821AF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26FF-CFB9-4224-AA12-7AB43239D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4700-748A-449A-BFED-AC0E2CC821AF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26FF-CFB9-4224-AA12-7AB43239D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4700-748A-449A-BFED-AC0E2CC821AF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26FF-CFB9-4224-AA12-7AB43239D9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4700-748A-449A-BFED-AC0E2CC821AF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26FF-CFB9-4224-AA12-7AB43239D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4700-748A-449A-BFED-AC0E2CC821AF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26FF-CFB9-4224-AA12-7AB43239D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4700-748A-449A-BFED-AC0E2CC821AF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26FF-CFB9-4224-AA12-7AB43239D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4700-748A-449A-BFED-AC0E2CC821AF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26FF-CFB9-4224-AA12-7AB43239D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4700-748A-449A-BFED-AC0E2CC821AF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26FF-CFB9-4224-AA12-7AB43239D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4700-748A-449A-BFED-AC0E2CC821AF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26FF-CFB9-4224-AA12-7AB43239D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4700-748A-449A-BFED-AC0E2CC821AF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26FF-CFB9-4224-AA12-7AB43239D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063D4700-748A-449A-BFED-AC0E2CC821AF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E5826FF-CFB9-4224-AA12-7AB43239D9E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png"/><Relationship Id="rId7" Type="http://schemas.openxmlformats.org/officeDocument/2006/relationships/image" Target="../media/image67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http://www.rubberthai.com/information/image/sugges/5.3.jpg" TargetMode="External"/><Relationship Id="rId10" Type="http://schemas.openxmlformats.org/officeDocument/2006/relationships/image" Target="../media/image70.jpg"/><Relationship Id="rId4" Type="http://schemas.openxmlformats.org/officeDocument/2006/relationships/image" Target="../media/image65.jpeg"/><Relationship Id="rId9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hyperlink" Target="http://www.google.co.th/url?sa=i&amp;rct=j&amp;q=&amp;esrc=s&amp;source=images&amp;cd=&amp;cad=rja&amp;uact=8&amp;ved=0ahUKEwiQxsGL8eDQAhUOhbwKHc0PDVAQjRwIBw&amp;url=http://watcharaporn.weebly.com/3608360936343588363436193588362336343617361936413657.html&amp;psig=AFQjCNH_I-V2HuMNP4IW_2Q0uHXuooD_gg&amp;ust=1481158916988324" TargetMode="External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1752600" y="2971473"/>
            <a:ext cx="5787044" cy="1150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 smtClean="0">
                <a:solidFill>
                  <a:schemeClr val="tx1">
                    <a:lumMod val="65000"/>
                  </a:schemeClr>
                </a:solidFill>
                <a:latin typeface="Sylfaen" pitchFamily="18" charset="0"/>
                <a:cs typeface="TH SarabunPSK" pitchFamily="34" charset="-34"/>
              </a:rPr>
              <a:t>BIO CONTROL</a:t>
            </a:r>
            <a:endParaRPr lang="th-TH" sz="4800" b="1" dirty="0">
              <a:solidFill>
                <a:schemeClr val="tx1">
                  <a:lumMod val="65000"/>
                </a:schemeClr>
              </a:solidFill>
              <a:latin typeface="Sylfaen" pitchFamily="18" charset="0"/>
              <a:cs typeface="TH SarabunPSK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7031" b="7033"/>
          <a:stretch/>
        </p:blipFill>
        <p:spPr>
          <a:xfrm>
            <a:off x="76200" y="4113679"/>
            <a:ext cx="3204556" cy="2591921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t="18611" r="8541"/>
          <a:stretch/>
        </p:blipFill>
        <p:spPr>
          <a:xfrm>
            <a:off x="5926077" y="4191000"/>
            <a:ext cx="3141104" cy="25146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700276"/>
            <a:ext cx="2364486" cy="2005324"/>
          </a:xfrm>
          <a:prstGeom prst="rect">
            <a:avLst/>
          </a:prstGeom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457200" y="304800"/>
            <a:ext cx="83058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2006_iannnnnBKK" pitchFamily="2" charset="0"/>
                <a:cs typeface="2006_iannnnnBKK" pitchFamily="2" charset="0"/>
              </a:rPr>
              <a:t>การควบคุมศัตรูพืชโดย</a:t>
            </a:r>
            <a:r>
              <a:rPr lang="th-TH" sz="8000" b="1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2006_iannnnnBKK" pitchFamily="2" charset="0"/>
                <a:cs typeface="2006_iannnnnBKK" pitchFamily="2" charset="0"/>
              </a:rPr>
              <a:t>ชีว</a:t>
            </a:r>
            <a:r>
              <a:rPr lang="th-TH" sz="8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2006_iannnnnBKK" pitchFamily="2" charset="0"/>
                <a:cs typeface="2006_iannnnnBKK" pitchFamily="2" charset="0"/>
              </a:rPr>
              <a:t>วิธี</a:t>
            </a:r>
            <a:endParaRPr lang="en-US" sz="54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2006_iannnnnBKK" pitchFamily="2" charset="0"/>
              <a:cs typeface="2006_iannnnnBK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9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Eocanthecona furcellata N3 P lep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071563"/>
            <a:ext cx="27495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6" b="9921"/>
          <a:stretch>
            <a:fillRect/>
          </a:stretch>
        </p:blipFill>
        <p:spPr bwMode="auto">
          <a:xfrm>
            <a:off x="0" y="3714750"/>
            <a:ext cx="2928938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4214813" y="2714625"/>
            <a:ext cx="157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b="1">
                <a:solidFill>
                  <a:schemeClr val="bg1"/>
                </a:solidFill>
                <a:latin typeface="Angsana New" pitchFamily="18" charset="-34"/>
              </a:rPr>
              <a:t>มวนพิฆาต</a:t>
            </a:r>
          </a:p>
        </p:txBody>
      </p:sp>
      <p:sp>
        <p:nvSpPr>
          <p:cNvPr id="53253" name="Rectangle 17" descr="DSCF0005"/>
          <p:cNvSpPr>
            <a:spLocks noChangeArrowheads="1"/>
          </p:cNvSpPr>
          <p:nvPr/>
        </p:nvSpPr>
        <p:spPr bwMode="auto">
          <a:xfrm>
            <a:off x="0" y="1071563"/>
            <a:ext cx="2871788" cy="2357437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en-US" sz="2800">
              <a:latin typeface="Tahoma" pitchFamily="34" charset="0"/>
            </a:endParaRPr>
          </a:p>
        </p:txBody>
      </p:sp>
      <p:pic>
        <p:nvPicPr>
          <p:cNvPr id="53254" name="Picture 13" descr="D:\สื่อ\สื่อสพท\เอกสารวิชาการoct\รูปภาพศัตรูธรรมชาติ\หางหนีบ\ตัวเต็มวัย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071563"/>
            <a:ext cx="27860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Box 3"/>
          <p:cNvSpPr txBox="1">
            <a:spLocks noChangeArrowheads="1"/>
          </p:cNvSpPr>
          <p:nvPr/>
        </p:nvSpPr>
        <p:spPr bwMode="auto">
          <a:xfrm>
            <a:off x="684213" y="2857500"/>
            <a:ext cx="2244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600" b="1">
                <a:solidFill>
                  <a:schemeClr val="bg1"/>
                </a:solidFill>
                <a:latin typeface="Angsana New" pitchFamily="18" charset="-34"/>
              </a:rPr>
              <a:t>มวนเพชฌฆาต</a:t>
            </a:r>
          </a:p>
        </p:txBody>
      </p:sp>
      <p:sp>
        <p:nvSpPr>
          <p:cNvPr id="53256" name="TextBox 3"/>
          <p:cNvSpPr txBox="1">
            <a:spLocks noChangeArrowheads="1"/>
          </p:cNvSpPr>
          <p:nvPr/>
        </p:nvSpPr>
        <p:spPr bwMode="auto">
          <a:xfrm>
            <a:off x="6659563" y="2643188"/>
            <a:ext cx="2055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b="1">
                <a:solidFill>
                  <a:schemeClr val="bg1"/>
                </a:solidFill>
                <a:latin typeface="Angsana New" pitchFamily="18" charset="-34"/>
              </a:rPr>
              <a:t>แมลงหางหนีบ</a:t>
            </a:r>
          </a:p>
        </p:txBody>
      </p:sp>
      <p:pic>
        <p:nvPicPr>
          <p:cNvPr id="5325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786188"/>
            <a:ext cx="30003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TextBox 3"/>
          <p:cNvSpPr txBox="1">
            <a:spLocks noChangeArrowheads="1"/>
          </p:cNvSpPr>
          <p:nvPr/>
        </p:nvSpPr>
        <p:spPr bwMode="auto">
          <a:xfrm>
            <a:off x="428625" y="5786438"/>
            <a:ext cx="2357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600" b="1">
                <a:solidFill>
                  <a:schemeClr val="bg1"/>
                </a:solidFill>
                <a:latin typeface="Angsana New" pitchFamily="18" charset="-34"/>
              </a:rPr>
              <a:t>แมลงช้างปีกใส</a:t>
            </a:r>
          </a:p>
        </p:txBody>
      </p:sp>
      <p:sp>
        <p:nvSpPr>
          <p:cNvPr id="53259" name="TextBox 3"/>
          <p:cNvSpPr txBox="1">
            <a:spLocks noChangeArrowheads="1"/>
          </p:cNvSpPr>
          <p:nvPr/>
        </p:nvSpPr>
        <p:spPr bwMode="auto">
          <a:xfrm>
            <a:off x="3643313" y="5786438"/>
            <a:ext cx="242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600" b="1">
                <a:solidFill>
                  <a:schemeClr val="bg1"/>
                </a:solidFill>
                <a:latin typeface="Angsana New" pitchFamily="18" charset="-34"/>
              </a:rPr>
              <a:t>ไรตัวห้ำ</a:t>
            </a:r>
          </a:p>
        </p:txBody>
      </p:sp>
      <p:sp>
        <p:nvSpPr>
          <p:cNvPr id="53262" name="สี่เหลี่ยมผืนผ้า 2"/>
          <p:cNvSpPr>
            <a:spLocks noChangeArrowheads="1"/>
          </p:cNvSpPr>
          <p:nvPr/>
        </p:nvSpPr>
        <p:spPr bwMode="auto">
          <a:xfrm>
            <a:off x="7265988" y="5811838"/>
            <a:ext cx="1093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sz="3600" b="1">
                <a:solidFill>
                  <a:schemeClr val="bg1"/>
                </a:solidFill>
                <a:latin typeface="Angsana New" pitchFamily="18" charset="-34"/>
              </a:rPr>
              <a:t>ด้วงเต่า</a:t>
            </a:r>
          </a:p>
        </p:txBody>
      </p:sp>
      <p:sp>
        <p:nvSpPr>
          <p:cNvPr id="16" name="Rounded Rectangle 10"/>
          <p:cNvSpPr/>
          <p:nvPr/>
        </p:nvSpPr>
        <p:spPr>
          <a:xfrm>
            <a:off x="1284945" y="256560"/>
            <a:ext cx="6037399" cy="92869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6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ตัวห้ำที่มี</a:t>
            </a:r>
            <a:r>
              <a:rPr lang="th-TH" sz="60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การเพาะเลี้ยง</a:t>
            </a:r>
            <a:endParaRPr lang="th-TH" sz="60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Picture 7" descr="ด้วง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87" y="3714750"/>
            <a:ext cx="2835813" cy="27860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59721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81000" y="1295400"/>
            <a:ext cx="8610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>
              <a:spcBef>
                <a:spcPts val="1200"/>
              </a:spcBef>
            </a:pPr>
            <a:endParaRPr lang="en-US" sz="6000" b="1" dirty="0">
              <a:solidFill>
                <a:schemeClr val="bg1"/>
              </a:solidFill>
              <a:latin typeface="Times New Roman" pitchFamily="18" charset="0"/>
              <a:cs typeface="AngsanaUPC" pitchFamily="18" charset="-34"/>
            </a:endParaRPr>
          </a:p>
          <a:p>
            <a:pPr>
              <a:spcBef>
                <a:spcPts val="1200"/>
              </a:spcBef>
            </a:pP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AngsanaUPC" pitchFamily="18" charset="-34"/>
              </a:rPr>
              <a:t>: </a:t>
            </a:r>
            <a:r>
              <a:rPr lang="th-TH" sz="6600" b="1" dirty="0">
                <a:latin typeface="Times New Roman" pitchFamily="18" charset="0"/>
                <a:cs typeface="AngsanaUPC" pitchFamily="18" charset="-34"/>
              </a:rPr>
              <a:t>อาศัยอยู่บน หรือ</a:t>
            </a:r>
            <a:r>
              <a:rPr lang="th-TH" sz="6600" b="1" dirty="0" smtClean="0">
                <a:latin typeface="Times New Roman" pitchFamily="18" charset="0"/>
                <a:cs typeface="AngsanaUPC" pitchFamily="18" charset="-34"/>
              </a:rPr>
              <a:t>ภายในตัวศัตรูพืช  </a:t>
            </a:r>
            <a:r>
              <a:rPr lang="th-TH" sz="6600" b="1" dirty="0">
                <a:latin typeface="Times New Roman" pitchFamily="18" charset="0"/>
                <a:cs typeface="AngsanaUPC" pitchFamily="18" charset="-34"/>
              </a:rPr>
              <a:t>เจริญเติบโตจนครบวงจรชีวิต  </a:t>
            </a:r>
            <a:r>
              <a:rPr lang="th-TH" sz="6600" b="1" dirty="0" smtClean="0">
                <a:latin typeface="Times New Roman" pitchFamily="18" charset="0"/>
                <a:cs typeface="AngsanaUPC" pitchFamily="18" charset="-34"/>
              </a:rPr>
              <a:t>ใน</a:t>
            </a:r>
            <a:r>
              <a:rPr lang="th-TH" sz="6600" b="1" dirty="0">
                <a:latin typeface="Times New Roman" pitchFamily="18" charset="0"/>
                <a:cs typeface="AngsanaUPC" pitchFamily="18" charset="-34"/>
              </a:rPr>
              <a:t>ศัตรูพืชเพียง 1 ตัว  และทำให้ศัตรูพืชอ่อนแอและตายในที่สุด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7000" y="304800"/>
            <a:ext cx="3786187" cy="1922463"/>
          </a:xfrm>
          <a:prstGeom prst="doubleWave">
            <a:avLst>
              <a:gd name="adj1" fmla="val 6250"/>
              <a:gd name="adj2" fmla="val 10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8800" b="1" dirty="0">
                <a:solidFill>
                  <a:srgbClr val="FFFF00"/>
                </a:solidFill>
              </a:rPr>
              <a:t>ตัวเบียน</a:t>
            </a:r>
            <a:endParaRPr lang="en-US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3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กล่องข้อความ 2"/>
          <p:cNvSpPr txBox="1">
            <a:spLocks noChangeArrowheads="1"/>
          </p:cNvSpPr>
          <p:nvPr/>
        </p:nvSpPr>
        <p:spPr bwMode="auto">
          <a:xfrm>
            <a:off x="323850" y="1052513"/>
            <a:ext cx="828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r>
              <a:rPr lang="en-US" sz="2800"/>
              <a:t> </a:t>
            </a:r>
          </a:p>
        </p:txBody>
      </p:sp>
      <p:pic>
        <p:nvPicPr>
          <p:cNvPr id="55299" name="Picture 21" descr="บราคอนเพศเมี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978025"/>
            <a:ext cx="2011363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2" descr="IMG_56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2039938"/>
            <a:ext cx="2005012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" descr="asecodes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2046288"/>
            <a:ext cx="194151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979488" y="341313"/>
            <a:ext cx="5786437" cy="1227137"/>
          </a:xfrm>
          <a:prstGeom prst="doubleWave">
            <a:avLst>
              <a:gd name="adj1" fmla="val 6250"/>
              <a:gd name="adj2" fmla="val -34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5400" dirty="0"/>
              <a:t>แมลงเบียนชนิดต่าง ๆ</a:t>
            </a:r>
          </a:p>
        </p:txBody>
      </p:sp>
      <p:pic>
        <p:nvPicPr>
          <p:cNvPr id="10" name="Picture 7" descr="หนอน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963" y="4583113"/>
            <a:ext cx="1939925" cy="15176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1" name="Picture 7" descr="DSC07953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 l="30907" t="31453" r="36572" b="34943"/>
          <a:stretch>
            <a:fillRect/>
          </a:stretch>
        </p:blipFill>
        <p:spPr bwMode="auto">
          <a:xfrm>
            <a:off x="2500298" y="4572008"/>
            <a:ext cx="2093452" cy="156986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2" name="ลูกศรลง 1"/>
          <p:cNvSpPr/>
          <p:nvPr/>
        </p:nvSpPr>
        <p:spPr>
          <a:xfrm>
            <a:off x="714375" y="4000500"/>
            <a:ext cx="503238" cy="5032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3" name="ลูกศรลง 12"/>
          <p:cNvSpPr/>
          <p:nvPr/>
        </p:nvSpPr>
        <p:spPr>
          <a:xfrm>
            <a:off x="3144838" y="3911600"/>
            <a:ext cx="503237" cy="5032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55307" name="Picture 7" descr="IMG_4123 (Small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4662488"/>
            <a:ext cx="200501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ลูกศรลง 14"/>
          <p:cNvSpPr/>
          <p:nvPr/>
        </p:nvSpPr>
        <p:spPr>
          <a:xfrm>
            <a:off x="5468938" y="3922713"/>
            <a:ext cx="504825" cy="50323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55309" name="Picture 12" descr="Figure2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4622800"/>
            <a:ext cx="1954213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0" name="Picture 3" descr="Attacking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2078038"/>
            <a:ext cx="1833562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ลูกศรลง 18"/>
          <p:cNvSpPr/>
          <p:nvPr/>
        </p:nvSpPr>
        <p:spPr>
          <a:xfrm>
            <a:off x="7704138" y="3911600"/>
            <a:ext cx="503237" cy="5048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5312" name="กล่องข้อความ 3"/>
          <p:cNvSpPr txBox="1">
            <a:spLocks noChangeArrowheads="1"/>
          </p:cNvSpPr>
          <p:nvPr/>
        </p:nvSpPr>
        <p:spPr bwMode="auto">
          <a:xfrm>
            <a:off x="425450" y="3125788"/>
            <a:ext cx="1712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r>
              <a:rPr lang="th-TH" i="1">
                <a:solidFill>
                  <a:schemeClr val="bg1"/>
                </a:solidFill>
                <a:latin typeface="Angsana New" pitchFamily="18" charset="-34"/>
              </a:rPr>
              <a:t>บราคอน</a:t>
            </a:r>
          </a:p>
        </p:txBody>
      </p:sp>
      <p:sp>
        <p:nvSpPr>
          <p:cNvPr id="55313" name="กล่องข้อความ 4"/>
          <p:cNvSpPr txBox="1">
            <a:spLocks noChangeArrowheads="1"/>
          </p:cNvSpPr>
          <p:nvPr/>
        </p:nvSpPr>
        <p:spPr bwMode="auto">
          <a:xfrm>
            <a:off x="2616200" y="3203575"/>
            <a:ext cx="1773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r>
              <a:rPr lang="th-TH" i="1">
                <a:solidFill>
                  <a:schemeClr val="bg1"/>
                </a:solidFill>
              </a:rPr>
              <a:t>อะซีโคเดส</a:t>
            </a:r>
          </a:p>
        </p:txBody>
      </p:sp>
      <p:sp>
        <p:nvSpPr>
          <p:cNvPr id="55314" name="กล่องข้อความ 22"/>
          <p:cNvSpPr txBox="1">
            <a:spLocks noChangeArrowheads="1"/>
          </p:cNvSpPr>
          <p:nvPr/>
        </p:nvSpPr>
        <p:spPr bwMode="auto">
          <a:xfrm>
            <a:off x="4959350" y="3214688"/>
            <a:ext cx="1579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r>
              <a:rPr lang="th-TH" i="1">
                <a:solidFill>
                  <a:schemeClr val="bg1"/>
                </a:solidFill>
              </a:rPr>
              <a:t>อะนาไกรัส</a:t>
            </a:r>
          </a:p>
        </p:txBody>
      </p:sp>
      <p:sp>
        <p:nvSpPr>
          <p:cNvPr id="55315" name="สี่เหลี่ยมผืนผ้า 5"/>
          <p:cNvSpPr>
            <a:spLocks noChangeArrowheads="1"/>
          </p:cNvSpPr>
          <p:nvPr/>
        </p:nvSpPr>
        <p:spPr bwMode="auto">
          <a:xfrm>
            <a:off x="6799263" y="3214688"/>
            <a:ext cx="175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i="1">
                <a:solidFill>
                  <a:schemeClr val="bg1"/>
                </a:solidFill>
                <a:latin typeface="Angsana New" pitchFamily="18" charset="-34"/>
              </a:rPr>
              <a:t> </a:t>
            </a:r>
            <a:r>
              <a:rPr lang="th-TH" sz="2000" i="1">
                <a:solidFill>
                  <a:schemeClr val="bg1"/>
                </a:solidFill>
                <a:latin typeface="Angsana New" pitchFamily="18" charset="-34"/>
              </a:rPr>
              <a:t>แตนเบียนหนอนใยผัก</a:t>
            </a:r>
            <a:endParaRPr lang="th-TH" sz="2000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55316" name="กล่องข้อความ 11"/>
          <p:cNvSpPr txBox="1">
            <a:spLocks noChangeArrowheads="1"/>
          </p:cNvSpPr>
          <p:nvPr/>
        </p:nvSpPr>
        <p:spPr bwMode="auto">
          <a:xfrm>
            <a:off x="5076825" y="5767388"/>
            <a:ext cx="1679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r>
              <a:rPr lang="th-TH" sz="2000">
                <a:solidFill>
                  <a:schemeClr val="bg1"/>
                </a:solidFill>
                <a:latin typeface="Angsana New" pitchFamily="18" charset="-34"/>
              </a:rPr>
              <a:t>เพลี้ยแป้งสีชมพู</a:t>
            </a:r>
          </a:p>
        </p:txBody>
      </p:sp>
      <p:sp>
        <p:nvSpPr>
          <p:cNvPr id="55317" name="กล่องข้อความ 26"/>
          <p:cNvSpPr txBox="1">
            <a:spLocks noChangeArrowheads="1"/>
          </p:cNvSpPr>
          <p:nvPr/>
        </p:nvSpPr>
        <p:spPr bwMode="auto">
          <a:xfrm>
            <a:off x="7189788" y="5699125"/>
            <a:ext cx="1582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r>
              <a:rPr lang="en-US"/>
              <a:t>   </a:t>
            </a:r>
            <a:r>
              <a:rPr lang="th-TH" sz="2000" b="1">
                <a:solidFill>
                  <a:schemeClr val="bg1"/>
                </a:solidFill>
              </a:rPr>
              <a:t>หนอนใยผัก</a:t>
            </a:r>
            <a:endParaRPr lang="th-TH" sz="2000" b="1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55318" name="กล่องข้อความ 4"/>
          <p:cNvSpPr txBox="1">
            <a:spLocks noChangeArrowheads="1"/>
          </p:cNvSpPr>
          <p:nvPr/>
        </p:nvSpPr>
        <p:spPr bwMode="auto">
          <a:xfrm>
            <a:off x="292100" y="5630863"/>
            <a:ext cx="2087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r>
              <a:rPr lang="th-TH" sz="2000" b="1">
                <a:solidFill>
                  <a:schemeClr val="bg1"/>
                </a:solidFill>
                <a:latin typeface="Angsana New" pitchFamily="18" charset="-34"/>
              </a:rPr>
              <a:t>หนอนหัวดำมะพร้าว</a:t>
            </a:r>
          </a:p>
        </p:txBody>
      </p:sp>
      <p:sp>
        <p:nvSpPr>
          <p:cNvPr id="55319" name="กล่องข้อความ 4"/>
          <p:cNvSpPr txBox="1">
            <a:spLocks noChangeArrowheads="1"/>
          </p:cNvSpPr>
          <p:nvPr/>
        </p:nvSpPr>
        <p:spPr bwMode="auto">
          <a:xfrm>
            <a:off x="2528888" y="5624513"/>
            <a:ext cx="208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r>
              <a:rPr lang="th-TH" sz="2000" b="1">
                <a:solidFill>
                  <a:schemeClr val="bg1"/>
                </a:solidFill>
                <a:latin typeface="Angsana New" pitchFamily="18" charset="-34"/>
              </a:rPr>
              <a:t>แมลงดำหนามมะพร้าว</a:t>
            </a:r>
          </a:p>
        </p:txBody>
      </p:sp>
    </p:spTree>
    <p:extLst>
      <p:ext uri="{BB962C8B-B14F-4D97-AF65-F5344CB8AC3E}">
        <p14:creationId xmlns:p14="http://schemas.microsoft.com/office/powerpoint/2010/main" val="32352256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7338"/>
            <a:ext cx="4392613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กล่องข้อความ 4"/>
          <p:cNvSpPr txBox="1">
            <a:spLocks noChangeArrowheads="1"/>
          </p:cNvSpPr>
          <p:nvPr/>
        </p:nvSpPr>
        <p:spPr bwMode="auto">
          <a:xfrm>
            <a:off x="539750" y="6092825"/>
            <a:ext cx="4103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r>
              <a:rPr lang="th-TH" b="1">
                <a:solidFill>
                  <a:schemeClr val="bg1"/>
                </a:solidFill>
                <a:latin typeface="Angsana New" pitchFamily="18" charset="-34"/>
              </a:rPr>
              <a:t>ลักษณะการทำลายของหนอนหัวดำมะพร้าว</a:t>
            </a:r>
          </a:p>
        </p:txBody>
      </p:sp>
      <p:pic>
        <p:nvPicPr>
          <p:cNvPr id="4" name="Picture 4" descr="IMG_03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04800"/>
            <a:ext cx="3960813" cy="30241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325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28988"/>
            <a:ext cx="3960813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745" y="4451350"/>
            <a:ext cx="1875693" cy="1524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21" descr="บราคอนเพศเมีย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51350"/>
            <a:ext cx="184103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9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การทำลายของแมลงดำหนาม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0200"/>
            <a:ext cx="4321175" cy="57896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G_01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7188"/>
            <a:ext cx="4286250" cy="32162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 descr="การทำลายของแมลงดำหนาม1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4286250" cy="3286125"/>
          </a:xfrm>
          <a:prstGeom prst="rect">
            <a:avLst/>
          </a:prstGeom>
          <a:noFill/>
          <a:ln w="38100" cap="sq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7349" name="กล่องข้อความ 4"/>
          <p:cNvSpPr txBox="1">
            <a:spLocks noChangeArrowheads="1"/>
          </p:cNvSpPr>
          <p:nvPr/>
        </p:nvSpPr>
        <p:spPr bwMode="auto">
          <a:xfrm>
            <a:off x="393700" y="6200775"/>
            <a:ext cx="4105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r>
              <a:rPr lang="th-TH" b="1">
                <a:solidFill>
                  <a:schemeClr val="bg1"/>
                </a:solidFill>
                <a:latin typeface="Angsana New" pitchFamily="18" charset="-34"/>
              </a:rPr>
              <a:t>ลักษณะการทำลายของแมลงดำหนามมะพร้าว</a:t>
            </a:r>
          </a:p>
        </p:txBody>
      </p:sp>
      <p:pic>
        <p:nvPicPr>
          <p:cNvPr id="8" name="Picture 8" descr="100_1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499940" y="4363638"/>
            <a:ext cx="2072060" cy="1683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7" descr="F:\ข้อมูลทั้งหมด48-52\external information\4 ธ.ค. 51\agriculture\asecodes2548-\ภาพการผลิต\แตนเบียน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205413"/>
            <a:ext cx="1045359" cy="914400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30002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76200"/>
            <a:ext cx="3714750" cy="1349375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6000" b="1" dirty="0">
                <a:solidFill>
                  <a:srgbClr val="00B0F0"/>
                </a:solidFill>
              </a:rPr>
              <a:t>เชื้อจุลินทรีย์</a:t>
            </a:r>
            <a:endParaRPr lang="en-US" sz="6000" b="1" dirty="0">
              <a:solidFill>
                <a:srgbClr val="00B0F0"/>
              </a:solidFill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 flipH="1">
            <a:off x="152400" y="1425575"/>
            <a:ext cx="8839200" cy="3075437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th-TH" sz="480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สิ่งมีชีวิตขนาดเล็ก ทำลาย</a:t>
            </a:r>
            <a:r>
              <a:rPr lang="th-TH" sz="4800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ศัตรูพืช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โดยใช้ศัตรูพืชเป็นอาหาร 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หรือปล่อย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สารพิษ  หรือแย่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งอาหารของ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ศัตรูพืช</a:t>
            </a:r>
            <a:r>
              <a:rPr lang="th-TH" sz="48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</a:t>
            </a:r>
            <a:r>
              <a:rPr lang="th-TH" sz="480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ทำให้</a:t>
            </a:r>
            <a:r>
              <a:rPr lang="th-TH" sz="4800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ศัตรูพืชเป็นโรค  </a:t>
            </a:r>
            <a:r>
              <a:rPr lang="th-TH" sz="480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อ่อนแอ  และตายในที่สุด</a:t>
            </a:r>
            <a:endParaRPr lang="en-US" sz="4800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5" name="Down Arrow 4"/>
          <p:cNvSpPr/>
          <p:nvPr/>
        </p:nvSpPr>
        <p:spPr>
          <a:xfrm rot="1455615">
            <a:off x="1217613" y="4594220"/>
            <a:ext cx="714375" cy="12128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6" name="Down Arrow 5"/>
          <p:cNvSpPr/>
          <p:nvPr/>
        </p:nvSpPr>
        <p:spPr>
          <a:xfrm rot="1593585">
            <a:off x="4098925" y="4594220"/>
            <a:ext cx="714375" cy="12477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8" name="Down Arrow 7"/>
          <p:cNvSpPr/>
          <p:nvPr/>
        </p:nvSpPr>
        <p:spPr>
          <a:xfrm rot="1822521">
            <a:off x="7491413" y="4592632"/>
            <a:ext cx="714375" cy="12858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9" name="Rounded Rectangle 10"/>
          <p:cNvSpPr/>
          <p:nvPr/>
        </p:nvSpPr>
        <p:spPr>
          <a:xfrm>
            <a:off x="457200" y="5843582"/>
            <a:ext cx="1531918" cy="78581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48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เชื้อรา</a:t>
            </a:r>
          </a:p>
        </p:txBody>
      </p:sp>
      <p:sp>
        <p:nvSpPr>
          <p:cNvPr id="10" name="Rounded Rectangle 10"/>
          <p:cNvSpPr/>
          <p:nvPr/>
        </p:nvSpPr>
        <p:spPr>
          <a:xfrm>
            <a:off x="3124200" y="5919782"/>
            <a:ext cx="2143140" cy="78581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44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แบคทีเรีย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81800" y="5919782"/>
            <a:ext cx="1857388" cy="78581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4800" b="1" dirty="0" err="1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ไวรัส</a:t>
            </a:r>
            <a:endParaRPr lang="th-TH" sz="4800" b="1" dirty="0">
              <a:solidFill>
                <a:srgbClr val="00206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1595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0"/>
          <p:cNvSpPr/>
          <p:nvPr/>
        </p:nvSpPr>
        <p:spPr>
          <a:xfrm>
            <a:off x="2357422" y="357166"/>
            <a:ext cx="3786214" cy="92869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6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เชื้อรา</a:t>
            </a:r>
          </a:p>
        </p:txBody>
      </p:sp>
      <p:sp>
        <p:nvSpPr>
          <p:cNvPr id="16" name="Down Arrow 15"/>
          <p:cNvSpPr/>
          <p:nvPr/>
        </p:nvSpPr>
        <p:spPr>
          <a:xfrm rot="1983449">
            <a:off x="2166245" y="1296847"/>
            <a:ext cx="623887" cy="1143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17" name="Down Arrow 16"/>
          <p:cNvSpPr/>
          <p:nvPr/>
        </p:nvSpPr>
        <p:spPr>
          <a:xfrm rot="19646771">
            <a:off x="5613400" y="1233488"/>
            <a:ext cx="669925" cy="1143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18" name="Rounded Rectangle 10"/>
          <p:cNvSpPr/>
          <p:nvPr/>
        </p:nvSpPr>
        <p:spPr>
          <a:xfrm>
            <a:off x="4572000" y="2428868"/>
            <a:ext cx="3786214" cy="7858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54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ควบคุมแมลง</a:t>
            </a:r>
          </a:p>
        </p:txBody>
      </p:sp>
      <p:sp>
        <p:nvSpPr>
          <p:cNvPr id="19" name="Rounded Rectangle 10"/>
          <p:cNvSpPr/>
          <p:nvPr/>
        </p:nvSpPr>
        <p:spPr>
          <a:xfrm>
            <a:off x="27214" y="2514600"/>
            <a:ext cx="3528968" cy="7858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54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ควบคุมโรคพืช</a:t>
            </a:r>
          </a:p>
        </p:txBody>
      </p:sp>
      <p:sp>
        <p:nvSpPr>
          <p:cNvPr id="59408" name="TextBox 10"/>
          <p:cNvSpPr txBox="1">
            <a:spLocks noChangeArrowheads="1"/>
          </p:cNvSpPr>
          <p:nvPr/>
        </p:nvSpPr>
        <p:spPr bwMode="auto">
          <a:xfrm>
            <a:off x="914400" y="6072188"/>
            <a:ext cx="175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b="1" dirty="0"/>
              <a:t>ไตรโค</a:t>
            </a:r>
            <a:r>
              <a:rPr lang="th-TH" sz="3200" b="1" dirty="0" err="1"/>
              <a:t>เดอร์</a:t>
            </a:r>
            <a:r>
              <a:rPr lang="th-TH" sz="3200" b="1" dirty="0"/>
              <a:t>มา</a:t>
            </a:r>
          </a:p>
        </p:txBody>
      </p:sp>
      <p:sp>
        <p:nvSpPr>
          <p:cNvPr id="59409" name="TextBox 11"/>
          <p:cNvSpPr txBox="1">
            <a:spLocks noChangeArrowheads="1"/>
          </p:cNvSpPr>
          <p:nvPr/>
        </p:nvSpPr>
        <p:spPr bwMode="auto">
          <a:xfrm>
            <a:off x="4572000" y="6019800"/>
            <a:ext cx="1404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b="1" dirty="0" err="1"/>
              <a:t>บิวเวอเรีย</a:t>
            </a:r>
            <a:endParaRPr lang="th-TH" sz="3200" b="1" dirty="0"/>
          </a:p>
        </p:txBody>
      </p:sp>
      <p:sp>
        <p:nvSpPr>
          <p:cNvPr id="59410" name="TextBox 12"/>
          <p:cNvSpPr txBox="1">
            <a:spLocks noChangeArrowheads="1"/>
          </p:cNvSpPr>
          <p:nvPr/>
        </p:nvSpPr>
        <p:spPr bwMode="auto">
          <a:xfrm>
            <a:off x="7086600" y="6019800"/>
            <a:ext cx="1633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b="1" dirty="0"/>
              <a:t>เมตาไร</a:t>
            </a:r>
            <a:r>
              <a:rPr lang="th-TH" sz="3200" b="1" dirty="0" err="1"/>
              <a:t>เซียม</a:t>
            </a:r>
            <a:endParaRPr lang="th-TH" sz="3200" b="1" dirty="0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6667" r="8392"/>
          <a:stretch/>
        </p:blipFill>
        <p:spPr>
          <a:xfrm>
            <a:off x="381000" y="3621364"/>
            <a:ext cx="2895601" cy="2175875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8809" r="4286" b="3809"/>
          <a:stretch/>
        </p:blipFill>
        <p:spPr>
          <a:xfrm>
            <a:off x="3632382" y="3621364"/>
            <a:ext cx="2692218" cy="2176272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10476" r="7857" b="4047"/>
          <a:stretch/>
        </p:blipFill>
        <p:spPr>
          <a:xfrm>
            <a:off x="6399703" y="3621364"/>
            <a:ext cx="2668097" cy="217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2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0"/>
          <p:cNvSpPr/>
          <p:nvPr/>
        </p:nvSpPr>
        <p:spPr>
          <a:xfrm>
            <a:off x="500034" y="285728"/>
            <a:ext cx="4714908" cy="92869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5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เชื้อราไตรโค</a:t>
            </a:r>
            <a:r>
              <a:rPr lang="th-TH" sz="5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เดอร์</a:t>
            </a:r>
            <a:r>
              <a:rPr lang="th-TH" sz="5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มา</a:t>
            </a:r>
          </a:p>
        </p:txBody>
      </p:sp>
      <p:pic>
        <p:nvPicPr>
          <p:cNvPr id="60422" name="Picture 11" descr="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0"/>
            <a:ext cx="25003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21" descr="DSCF00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7984" flipH="1">
            <a:off x="3403601" y="1335087"/>
            <a:ext cx="24193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495550"/>
            <a:ext cx="3214687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5" name="Picture 18" descr="100_25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929063"/>
            <a:ext cx="25511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8" descr="image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71" b="2370"/>
          <a:stretch>
            <a:fillRect/>
          </a:stretch>
        </p:blipFill>
        <p:spPr bwMode="auto">
          <a:xfrm>
            <a:off x="3071813" y="4000500"/>
            <a:ext cx="30908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6667" r="8392"/>
          <a:stretch/>
        </p:blipFill>
        <p:spPr>
          <a:xfrm>
            <a:off x="6172200" y="-28575"/>
            <a:ext cx="3126595" cy="2550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36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สื่อ\สื่อร่วมสพทKey\key cardพืชผัก19ชนิด29 July\แมลงผัก\เพลี้ยอ่อน\_MG_16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4302125"/>
            <a:ext cx="30448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0"/>
          <p:cNvSpPr/>
          <p:nvPr/>
        </p:nvSpPr>
        <p:spPr>
          <a:xfrm>
            <a:off x="357158" y="271685"/>
            <a:ext cx="4739227" cy="92869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5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เชื้อรา</a:t>
            </a:r>
            <a:r>
              <a:rPr lang="th-TH" sz="5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บิวเวอเรีย</a:t>
            </a:r>
            <a:endParaRPr lang="th-TH" sz="54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46" name="Picture 2" descr="D:\สื่อ\สื่อร่วมสพทKey\rollup14-19July\rollup17หนอนห่อใบข้าว\DSCF94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1449388"/>
            <a:ext cx="286067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3" descr="C:\Users\Administrator\Pictures\โรลอัพ\ตระกูลเพลี้ย ตู่\โรลอัพเพลี้ยกระโดดสีน้ำตาล\SANY000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963" y="1450975"/>
            <a:ext cx="3024187" cy="2816225"/>
          </a:xfrm>
          <a:noFill/>
        </p:spPr>
      </p:pic>
      <p:pic>
        <p:nvPicPr>
          <p:cNvPr id="6144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4322763"/>
            <a:ext cx="2840038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รูปภาพ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278062"/>
            <a:ext cx="2922587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รูปภาพ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45012"/>
            <a:ext cx="283051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r="4412"/>
          <a:stretch/>
        </p:blipFill>
        <p:spPr>
          <a:xfrm rot="615790">
            <a:off x="6096000" y="0"/>
            <a:ext cx="2635255" cy="2303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679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Grp="1"/>
          </p:cNvSpPr>
          <p:nvPr>
            <p:ph type="title"/>
          </p:nvPr>
        </p:nvSpPr>
        <p:spPr>
          <a:xfrm>
            <a:off x="457200" y="395189"/>
            <a:ext cx="8229600" cy="1022449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4400" dirty="0">
                <a:solidFill>
                  <a:schemeClr val="bg1"/>
                </a:solidFill>
              </a:rPr>
              <a:t>ลักษณะแมลงที่ตาย </a:t>
            </a:r>
            <a:r>
              <a:rPr lang="th-TH" sz="4400" dirty="0" smtClean="0">
                <a:solidFill>
                  <a:schemeClr val="bg1"/>
                </a:solidFill>
              </a:rPr>
              <a:t>ด้วยเชื้อ</a:t>
            </a:r>
            <a:r>
              <a:rPr lang="th-TH" sz="4400" dirty="0">
                <a:solidFill>
                  <a:schemeClr val="bg1"/>
                </a:solidFill>
              </a:rPr>
              <a:t>รา</a:t>
            </a:r>
            <a:r>
              <a:rPr lang="th-TH" sz="4400" dirty="0" err="1">
                <a:solidFill>
                  <a:schemeClr val="bg1"/>
                </a:solidFill>
              </a:rPr>
              <a:t>บิวเวอเรีย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2466" name="Picture 2" descr="ee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813" y="1552575"/>
            <a:ext cx="3429000" cy="2233613"/>
          </a:xfrm>
          <a:noFill/>
        </p:spPr>
      </p:pic>
      <p:pic>
        <p:nvPicPr>
          <p:cNvPr id="62467" name="Picture 3" descr="P42806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785938"/>
            <a:ext cx="2663825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กล่องข้อความ 2"/>
          <p:cNvSpPr txBox="1">
            <a:spLocks noChangeArrowheads="1"/>
          </p:cNvSpPr>
          <p:nvPr/>
        </p:nvSpPr>
        <p:spPr bwMode="auto">
          <a:xfrm>
            <a:off x="1331913" y="3117850"/>
            <a:ext cx="2454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800"/>
              <a:t>เพลี้ยกระโดดสีน้ำตาล</a:t>
            </a:r>
          </a:p>
        </p:txBody>
      </p:sp>
      <p:pic>
        <p:nvPicPr>
          <p:cNvPr id="62470" name="Picture 2" descr="D:\Picture\รูป_แผ่นพับพี่ตุ้ม\โรคและแมลง\เพลี้ยจักจั่นสีเขียว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14800"/>
            <a:ext cx="35004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51614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"/>
          <p:cNvSpPr txBox="1">
            <a:spLocks noChangeArrowheads="1"/>
          </p:cNvSpPr>
          <p:nvPr/>
        </p:nvSpPr>
        <p:spPr bwMode="auto">
          <a:xfrm>
            <a:off x="154781" y="1308080"/>
            <a:ext cx="883443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h-TH" altLang="zh-CN" sz="3600" b="1" dirty="0">
                <a:latin typeface="TH SarabunPSK" pitchFamily="34" charset="-34"/>
                <a:cs typeface="TH SarabunPSK" pitchFamily="34" charset="-34"/>
              </a:rPr>
              <a:t>เป็นสิ่งมีชีวิตที่ทำความเสียหายให้กับพืช</a:t>
            </a:r>
            <a:r>
              <a:rPr lang="th-TH" altLang="zh-CN" sz="3600" b="1" dirty="0" smtClean="0">
                <a:latin typeface="TH SarabunPSK" pitchFamily="34" charset="-34"/>
                <a:cs typeface="TH SarabunPSK" pitchFamily="34" charset="-34"/>
              </a:rPr>
              <a:t>ปลูก โดยเฉพาะ</a:t>
            </a:r>
            <a:r>
              <a:rPr lang="th-TH" altLang="zh-CN" sz="3600" b="1" dirty="0" smtClean="0">
                <a:latin typeface="TH SarabunPSK" pitchFamily="34" charset="-34"/>
                <a:cs typeface="TH SarabunPSK" pitchFamily="34" charset="-34"/>
              </a:rPr>
              <a:t>โรค          และ</a:t>
            </a:r>
            <a:r>
              <a:rPr lang="th-TH" altLang="zh-CN" sz="3600" b="1" dirty="0">
                <a:latin typeface="TH SarabunPSK" pitchFamily="34" charset="-34"/>
                <a:cs typeface="TH SarabunPSK" pitchFamily="34" charset="-34"/>
              </a:rPr>
              <a:t>แมลง</a:t>
            </a:r>
            <a:r>
              <a:rPr lang="th-TH" altLang="zh-CN" sz="3600" b="1" dirty="0" smtClean="0">
                <a:latin typeface="TH SarabunPSK" pitchFamily="34" charset="-34"/>
                <a:cs typeface="TH SarabunPSK" pitchFamily="34" charset="-34"/>
              </a:rPr>
              <a:t>ศัตรูพืช การระบาดเกิดขึ้น</a:t>
            </a:r>
            <a:r>
              <a:rPr lang="th-TH" altLang="zh-CN" sz="3600" b="1" dirty="0">
                <a:latin typeface="TH SarabunPSK" pitchFamily="34" charset="-34"/>
                <a:cs typeface="TH SarabunPSK" pitchFamily="34" charset="-34"/>
              </a:rPr>
              <a:t>ได้ตลอดเวลา </a:t>
            </a:r>
            <a:r>
              <a:rPr lang="th-TH" altLang="zh-CN" sz="3600" b="1" dirty="0" smtClean="0">
                <a:latin typeface="TH SarabunPSK" pitchFamily="34" charset="-34"/>
                <a:cs typeface="TH SarabunPSK" pitchFamily="34" charset="-34"/>
              </a:rPr>
              <a:t>เนื่องจาก</a:t>
            </a:r>
            <a:r>
              <a:rPr lang="th-TH" altLang="zh-CN" sz="3600" b="1" dirty="0">
                <a:latin typeface="TH SarabunPSK" pitchFamily="34" charset="-34"/>
                <a:cs typeface="TH SarabunPSK" pitchFamily="34" charset="-34"/>
              </a:rPr>
              <a:t>มีการปลูกพืชอย่าง</a:t>
            </a:r>
            <a:r>
              <a:rPr lang="th-TH" altLang="zh-CN" sz="3600" b="1" dirty="0" smtClean="0">
                <a:latin typeface="TH SarabunPSK" pitchFamily="34" charset="-34"/>
                <a:cs typeface="TH SarabunPSK" pitchFamily="34" charset="-34"/>
              </a:rPr>
              <a:t>ต่อเนื่อง และ</a:t>
            </a:r>
            <a:r>
              <a:rPr lang="th-TH" altLang="zh-CN" sz="3600" b="1" dirty="0">
                <a:latin typeface="TH SarabunPSK" pitchFamily="34" charset="-34"/>
                <a:cs typeface="TH SarabunPSK" pitchFamily="34" charset="-34"/>
              </a:rPr>
              <a:t>มีการใช้ปัจจัยการผลิตต่างๆ เพื่อเพิ่ม</a:t>
            </a:r>
            <a:r>
              <a:rPr lang="th-TH" altLang="zh-CN" sz="3600" b="1" dirty="0" smtClean="0">
                <a:latin typeface="TH SarabunPSK" pitchFamily="34" charset="-34"/>
                <a:cs typeface="TH SarabunPSK" pitchFamily="34" charset="-34"/>
              </a:rPr>
              <a:t>ผลผลิต </a:t>
            </a:r>
            <a:r>
              <a:rPr lang="th-TH" altLang="zh-CN" sz="3600" b="1" dirty="0" smtClean="0">
                <a:latin typeface="TH SarabunPSK" pitchFamily="34" charset="-34"/>
                <a:cs typeface="TH SarabunPSK" pitchFamily="34" charset="-34"/>
              </a:rPr>
              <a:t>  มี</a:t>
            </a:r>
            <a:r>
              <a:rPr lang="th-TH" altLang="zh-CN" sz="3600" b="1" dirty="0">
                <a:latin typeface="TH SarabunPSK" pitchFamily="34" charset="-34"/>
                <a:cs typeface="TH SarabunPSK" pitchFamily="34" charset="-34"/>
              </a:rPr>
              <a:t>การใช้สารเคมีป้องกันและกำจัด</a:t>
            </a:r>
            <a:r>
              <a:rPr lang="th-TH" altLang="zh-CN" sz="3600" b="1" dirty="0" smtClean="0">
                <a:latin typeface="TH SarabunPSK" pitchFamily="34" charset="-34"/>
                <a:cs typeface="TH SarabunPSK" pitchFamily="34" charset="-34"/>
              </a:rPr>
              <a:t>ศัตรูพืช มา</a:t>
            </a:r>
            <a:r>
              <a:rPr lang="th-TH" altLang="zh-CN" sz="3600" b="1" dirty="0">
                <a:latin typeface="TH SarabunPSK" pitchFamily="34" charset="-34"/>
                <a:cs typeface="TH SarabunPSK" pitchFamily="34" charset="-34"/>
              </a:rPr>
              <a:t>นาน </a:t>
            </a:r>
            <a:r>
              <a:rPr lang="th-TH" altLang="zh-CN" sz="3600" b="1" dirty="0" smtClean="0">
                <a:latin typeface="TH SarabunPSK" pitchFamily="34" charset="-34"/>
                <a:cs typeface="TH SarabunPSK" pitchFamily="34" charset="-34"/>
              </a:rPr>
              <a:t>แต่</a:t>
            </a:r>
            <a:r>
              <a:rPr lang="th-TH" altLang="zh-CN" sz="3600" b="1" dirty="0">
                <a:latin typeface="TH SarabunPSK" pitchFamily="34" charset="-34"/>
                <a:cs typeface="TH SarabunPSK" pitchFamily="34" charset="-34"/>
              </a:rPr>
              <a:t>ปัญหา</a:t>
            </a:r>
            <a:r>
              <a:rPr lang="th-TH" altLang="zh-CN" sz="3600" b="1" dirty="0" smtClean="0">
                <a:latin typeface="TH SarabunPSK" pitchFamily="34" charset="-34"/>
                <a:cs typeface="TH SarabunPSK" pitchFamily="34" charset="-34"/>
              </a:rPr>
              <a:t>ศัตรูพืช   ก็</a:t>
            </a:r>
            <a:r>
              <a:rPr lang="th-TH" altLang="zh-CN" sz="3600" b="1" dirty="0">
                <a:latin typeface="TH SarabunPSK" pitchFamily="34" charset="-34"/>
                <a:cs typeface="TH SarabunPSK" pitchFamily="34" charset="-34"/>
              </a:rPr>
              <a:t>ไม่ได้ลดน้อยลง กลับรุนแรง</a:t>
            </a:r>
            <a:r>
              <a:rPr lang="th-TH" altLang="zh-CN" sz="3600" b="1" dirty="0" smtClean="0">
                <a:latin typeface="TH SarabunPSK" pitchFamily="34" charset="-34"/>
                <a:cs typeface="TH SarabunPSK" pitchFamily="34" charset="-34"/>
              </a:rPr>
              <a:t>ขึ้น  ใช้</a:t>
            </a:r>
            <a:r>
              <a:rPr lang="th-TH" altLang="zh-CN" sz="3600" b="1" dirty="0">
                <a:latin typeface="TH SarabunPSK" pitchFamily="34" charset="-34"/>
                <a:cs typeface="TH SarabunPSK" pitchFamily="34" charset="-34"/>
              </a:rPr>
              <a:t>สารเคมีที่มีพิษรุนแรงมากขึ้น </a:t>
            </a:r>
            <a:r>
              <a:rPr lang="th-TH" altLang="zh-CN" sz="3600" b="1" dirty="0" smtClean="0">
                <a:latin typeface="TH SarabunPSK" pitchFamily="34" charset="-34"/>
                <a:cs typeface="TH SarabunPSK" pitchFamily="34" charset="-34"/>
              </a:rPr>
              <a:t>    ทำ</a:t>
            </a:r>
            <a:r>
              <a:rPr lang="th-TH" altLang="zh-CN" sz="3600" b="1" dirty="0">
                <a:latin typeface="TH SarabunPSK" pitchFamily="34" charset="-34"/>
                <a:cs typeface="TH SarabunPSK" pitchFamily="34" charset="-34"/>
              </a:rPr>
              <a:t>ให้ศัตรูพืชเกิดความต้านทาน </a:t>
            </a:r>
            <a:r>
              <a:rPr lang="th-TH" altLang="zh-CN" sz="3600" b="1" dirty="0" smtClean="0">
                <a:latin typeface="TH SarabunPSK" pitchFamily="34" charset="-34"/>
                <a:cs typeface="TH SarabunPSK" pitchFamily="34" charset="-34"/>
              </a:rPr>
              <a:t> และ</a:t>
            </a:r>
            <a:r>
              <a:rPr lang="th-TH" altLang="zh-CN" sz="3600" b="1" dirty="0">
                <a:latin typeface="TH SarabunPSK" pitchFamily="34" charset="-34"/>
                <a:cs typeface="TH SarabunPSK" pitchFamily="34" charset="-34"/>
              </a:rPr>
              <a:t>เกิดศัตรูพืชชนิดใหม่ขึ้นมา</a:t>
            </a:r>
            <a:r>
              <a:rPr lang="en-US" altLang="zh-CN" sz="3600" b="1" dirty="0">
                <a:latin typeface="TH SarabunPSK" pitchFamily="34" charset="-34"/>
                <a:ea typeface="SimSun" pitchFamily="2" charset="-122"/>
                <a:cs typeface="TH SarabunPSK" pitchFamily="34" charset="-34"/>
              </a:rPr>
              <a:t>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 Box 43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altLang="zh-CN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ศัตรูพืช</a:t>
            </a:r>
            <a:endParaRPr lang="th-TH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44" descr="BAW_asparagus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8085"/>
            <a:ext cx="1524000" cy="2059915"/>
          </a:xfrm>
          <a:prstGeom prst="rect">
            <a:avLst/>
          </a:prstGeom>
          <a:noFill/>
          <a:effectLst>
            <a:outerShdw dist="35921" dir="2700000" algn="ctr" rotWithShape="0">
              <a:srgbClr val="CCFF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5" descr="Scirtothrips_da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8518"/>
            <a:ext cx="2514601" cy="2050006"/>
          </a:xfrm>
          <a:prstGeom prst="rect">
            <a:avLst/>
          </a:prstGeom>
          <a:noFill/>
          <a:effectLst>
            <a:outerShdw dist="35921" dir="2700000" algn="ctr" rotWithShape="0">
              <a:srgbClr val="CCFF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6" descr="flea beetle_da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808518"/>
            <a:ext cx="2644493" cy="2049482"/>
          </a:xfrm>
          <a:prstGeom prst="rect">
            <a:avLst/>
          </a:prstGeom>
          <a:noFill/>
          <a:effectLst>
            <a:outerShdw dist="35921" dir="2700000" algn="ctr" rotWithShape="0">
              <a:srgbClr val="CCFF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SCF00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494" y="4808519"/>
            <a:ext cx="2435506" cy="205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40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/>
          <p:cNvSpPr/>
          <p:nvPr/>
        </p:nvSpPr>
        <p:spPr>
          <a:xfrm>
            <a:off x="357158" y="271685"/>
            <a:ext cx="4739227" cy="92869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5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เชื้อ</a:t>
            </a:r>
            <a:r>
              <a:rPr lang="th-TH" sz="5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ราเมตาไร</a:t>
            </a:r>
            <a:r>
              <a:rPr lang="th-TH" sz="5400" b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เซียม</a:t>
            </a:r>
            <a:endParaRPr lang="th-TH" sz="54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4" descr="100_0496"/>
          <p:cNvPicPr>
            <a:picLocks noChangeAspect="1" noChangeArrowheads="1"/>
          </p:cNvPicPr>
          <p:nvPr/>
        </p:nvPicPr>
        <p:blipFill rotWithShape="1">
          <a:blip r:embed="rId2" cstate="print"/>
          <a:srcRect l="45580" t="32372" r="42663" b="47508"/>
          <a:stretch/>
        </p:blipFill>
        <p:spPr bwMode="auto">
          <a:xfrm>
            <a:off x="7378931" y="753687"/>
            <a:ext cx="1612669" cy="1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62600" y="304800"/>
            <a:ext cx="1689892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หนอนทราย"/>
          <p:cNvPicPr>
            <a:picLocks noChangeAspect="1" noChangeArrowheads="1"/>
          </p:cNvPicPr>
          <p:nvPr/>
        </p:nvPicPr>
        <p:blipFill rotWithShape="1">
          <a:blip r:embed="rId4" r:link="rId5" cstate="print"/>
          <a:srcRect l="67660" t="59623" r="1702" b="5653"/>
          <a:stretch/>
        </p:blipFill>
        <p:spPr bwMode="auto">
          <a:xfrm>
            <a:off x="7315200" y="2847761"/>
            <a:ext cx="1752600" cy="149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495800"/>
            <a:ext cx="2949495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95800"/>
            <a:ext cx="3178011" cy="2209800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/>
          <a:stretch/>
        </p:blipFill>
        <p:spPr>
          <a:xfrm>
            <a:off x="6400800" y="4495800"/>
            <a:ext cx="2732343" cy="2209800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90800"/>
            <a:ext cx="2362200" cy="1771650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9" b="13956"/>
          <a:stretch/>
        </p:blipFill>
        <p:spPr>
          <a:xfrm>
            <a:off x="19396" y="1447800"/>
            <a:ext cx="2495550" cy="1879247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76400"/>
            <a:ext cx="2426418" cy="1798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54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349250"/>
            <a:ext cx="8929687" cy="102235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4400" dirty="0">
                <a:solidFill>
                  <a:srgbClr val="00FF00"/>
                </a:solidFill>
              </a:rPr>
              <a:t>ลักษณะแมลงที่</a:t>
            </a:r>
            <a:r>
              <a:rPr lang="th-TH" sz="4400" dirty="0" smtClean="0">
                <a:solidFill>
                  <a:srgbClr val="00FF00"/>
                </a:solidFill>
              </a:rPr>
              <a:t>ตายด้วยเชื้อ</a:t>
            </a:r>
            <a:r>
              <a:rPr lang="th-TH" sz="4400" dirty="0">
                <a:solidFill>
                  <a:srgbClr val="00FF00"/>
                </a:solidFill>
              </a:rPr>
              <a:t>ราเมตาไร</a:t>
            </a:r>
            <a:r>
              <a:rPr lang="th-TH" sz="4400" dirty="0" err="1">
                <a:solidFill>
                  <a:srgbClr val="00FF00"/>
                </a:solidFill>
              </a:rPr>
              <a:t>เซียม</a:t>
            </a:r>
            <a:endParaRPr lang="en-US" sz="4400" dirty="0">
              <a:solidFill>
                <a:srgbClr val="00B0F0"/>
              </a:solidFill>
            </a:endParaRPr>
          </a:p>
        </p:txBody>
      </p:sp>
      <p:pic>
        <p:nvPicPr>
          <p:cNvPr id="63491" name="Picture 2" descr="Picture 002"/>
          <p:cNvPicPr>
            <a:picLocks noChangeAspect="1" noChangeArrowheads="1"/>
          </p:cNvPicPr>
          <p:nvPr/>
        </p:nvPicPr>
        <p:blipFill rotWithShape="1"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r="9278"/>
          <a:stretch/>
        </p:blipFill>
        <p:spPr bwMode="auto">
          <a:xfrm rot="5400000">
            <a:off x="169761" y="4128872"/>
            <a:ext cx="267990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2800"/>
          </a:p>
        </p:txBody>
      </p:sp>
      <p:pic>
        <p:nvPicPr>
          <p:cNvPr id="63495" name="Picture 2" descr="DSC0904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/>
          <a:stretch/>
        </p:blipFill>
        <p:spPr bwMode="auto">
          <a:xfrm>
            <a:off x="3048000" y="4267200"/>
            <a:ext cx="350974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กล่องข้อความ 2"/>
          <p:cNvSpPr txBox="1">
            <a:spLocks noChangeArrowheads="1"/>
          </p:cNvSpPr>
          <p:nvPr/>
        </p:nvSpPr>
        <p:spPr bwMode="auto">
          <a:xfrm>
            <a:off x="7346950" y="3275013"/>
            <a:ext cx="1112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BPH</a:t>
            </a:r>
            <a:endParaRPr lang="th-TH" sz="2800" b="1">
              <a:solidFill>
                <a:schemeClr val="bg1"/>
              </a:solidFill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72200" y="1143000"/>
            <a:ext cx="2819400" cy="2114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4" descr="SAM_3074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 l="15811" t="15315" r="13107" b="24309"/>
          <a:stretch>
            <a:fillRect/>
          </a:stretch>
        </p:blipFill>
        <p:spPr bwMode="auto">
          <a:xfrm>
            <a:off x="3200400" y="19812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รูปภาพ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981200"/>
            <a:ext cx="137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รูปภาพ 6" descr="a21"/>
          <p:cNvPicPr>
            <a:picLocks noChangeAspect="1" noChangeArrowheads="1"/>
          </p:cNvPicPr>
          <p:nvPr/>
        </p:nvPicPr>
        <p:blipFill>
          <a:blip r:embed="rId8" cstate="print"/>
          <a:srcRect l="18134" r="22577"/>
          <a:stretch>
            <a:fillRect/>
          </a:stretch>
        </p:blipFill>
        <p:spPr bwMode="auto">
          <a:xfrm>
            <a:off x="6781800" y="4191000"/>
            <a:ext cx="2209800" cy="240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รูปภาพ 7" descr="SANY0144"/>
          <p:cNvPicPr>
            <a:picLocks noChangeAspect="1" noChangeArrowheads="1"/>
          </p:cNvPicPr>
          <p:nvPr/>
        </p:nvPicPr>
        <p:blipFill>
          <a:blip r:embed="rId9" cstate="print"/>
          <a:srcRect l="11179" r="14525"/>
          <a:stretch>
            <a:fillRect/>
          </a:stretch>
        </p:blipFill>
        <p:spPr bwMode="auto">
          <a:xfrm>
            <a:off x="1828800" y="1981200"/>
            <a:ext cx="1219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241333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/>
          <p:cNvSpPr/>
          <p:nvPr/>
        </p:nvSpPr>
        <p:spPr>
          <a:xfrm>
            <a:off x="2571736" y="214290"/>
            <a:ext cx="3786214" cy="92869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เชื้อแบคทีเรีย</a:t>
            </a:r>
          </a:p>
        </p:txBody>
      </p:sp>
      <p:sp>
        <p:nvSpPr>
          <p:cNvPr id="6" name="ลูกศรลง 5"/>
          <p:cNvSpPr/>
          <p:nvPr/>
        </p:nvSpPr>
        <p:spPr>
          <a:xfrm>
            <a:off x="4319562" y="1143000"/>
            <a:ext cx="357187" cy="7143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849412" y="1928813"/>
            <a:ext cx="5184775" cy="1587"/>
          </a:xfrm>
          <a:prstGeom prst="line">
            <a:avLst/>
          </a:prstGeom>
          <a:ln w="1270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0"/>
          <p:cNvSpPr/>
          <p:nvPr/>
        </p:nvSpPr>
        <p:spPr>
          <a:xfrm>
            <a:off x="604782" y="2873372"/>
            <a:ext cx="3286148" cy="92869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ควบคุมแมลง</a:t>
            </a:r>
          </a:p>
        </p:txBody>
      </p:sp>
      <p:sp>
        <p:nvSpPr>
          <p:cNvPr id="13" name="Rounded Rectangle 10"/>
          <p:cNvSpPr/>
          <p:nvPr/>
        </p:nvSpPr>
        <p:spPr>
          <a:xfrm>
            <a:off x="5248252" y="2865434"/>
            <a:ext cx="3286148" cy="92869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ควบคุมโรค</a:t>
            </a:r>
          </a:p>
        </p:txBody>
      </p:sp>
      <p:sp>
        <p:nvSpPr>
          <p:cNvPr id="14" name="ลูกศรลง 13"/>
          <p:cNvSpPr/>
          <p:nvPr/>
        </p:nvSpPr>
        <p:spPr>
          <a:xfrm>
            <a:off x="1747812" y="2000250"/>
            <a:ext cx="357187" cy="7858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15" name="ลูกศรลง 14"/>
          <p:cNvSpPr/>
          <p:nvPr/>
        </p:nvSpPr>
        <p:spPr>
          <a:xfrm>
            <a:off x="6748437" y="2000250"/>
            <a:ext cx="357187" cy="7858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17" name="Rounded Rectangle 10"/>
          <p:cNvSpPr/>
          <p:nvPr/>
        </p:nvSpPr>
        <p:spPr>
          <a:xfrm>
            <a:off x="142844" y="4857760"/>
            <a:ext cx="4214842" cy="1314440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4000" b="1" dirty="0" smtClean="0">
                <a:solidFill>
                  <a:schemeClr val="bg1"/>
                </a:solidFill>
                <a:latin typeface="JasmineUPC" pitchFamily="18" charset="-34"/>
                <a:cs typeface="JasmineUPC" pitchFamily="18" charset="-34"/>
              </a:rPr>
              <a:t>บีที</a:t>
            </a:r>
            <a:endParaRPr lang="en-US" sz="4000" b="1" dirty="0" smtClean="0">
              <a:solidFill>
                <a:schemeClr val="bg1"/>
              </a:solidFill>
              <a:latin typeface="JasmineUPC" pitchFamily="18" charset="-34"/>
              <a:cs typeface="JasmineUPC" pitchFamily="18" charset="-34"/>
            </a:endParaRPr>
          </a:p>
          <a:p>
            <a:pPr algn="ctr" eaLnBrk="1" hangingPunct="1">
              <a:defRPr/>
            </a:pPr>
            <a:r>
              <a:rPr lang="en-US" sz="4000" b="1" i="1" dirty="0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Bacillus </a:t>
            </a:r>
            <a:r>
              <a:rPr lang="en-US" sz="4000" b="1" i="1" dirty="0" err="1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thuringiensis</a:t>
            </a:r>
            <a:r>
              <a:rPr lang="en-US" sz="4000" b="1" i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4000" b="1" dirty="0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(</a:t>
            </a:r>
            <a:r>
              <a:rPr lang="en-US" sz="4000" b="1" dirty="0" err="1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Bt</a:t>
            </a:r>
            <a:r>
              <a:rPr lang="th-TH" sz="4000" b="1" dirty="0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)</a:t>
            </a:r>
            <a:endParaRPr lang="th-TH" sz="4000" b="1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8" name="Rounded Rectangle 10"/>
          <p:cNvSpPr/>
          <p:nvPr/>
        </p:nvSpPr>
        <p:spPr>
          <a:xfrm>
            <a:off x="4800600" y="4857760"/>
            <a:ext cx="4114800" cy="1314440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4000" b="1" dirty="0" smtClean="0">
                <a:solidFill>
                  <a:schemeClr val="bg1"/>
                </a:solidFill>
                <a:latin typeface="JasmineUPC" pitchFamily="18" charset="-34"/>
                <a:cs typeface="JasmineUPC" pitchFamily="18" charset="-34"/>
              </a:rPr>
              <a:t>บี</a:t>
            </a:r>
            <a:r>
              <a:rPr lang="th-TH" sz="4000" b="1" dirty="0" err="1" smtClean="0">
                <a:solidFill>
                  <a:schemeClr val="bg1"/>
                </a:solidFill>
                <a:latin typeface="JasmineUPC" pitchFamily="18" charset="-34"/>
                <a:cs typeface="JasmineUPC" pitchFamily="18" charset="-34"/>
              </a:rPr>
              <a:t>เอส</a:t>
            </a:r>
            <a:endParaRPr lang="en-US" sz="4000" b="1" dirty="0" smtClean="0">
              <a:solidFill>
                <a:schemeClr val="bg1"/>
              </a:solidFill>
              <a:latin typeface="JasmineUPC" pitchFamily="18" charset="-34"/>
              <a:cs typeface="JasmineUPC" pitchFamily="18" charset="-34"/>
            </a:endParaRPr>
          </a:p>
          <a:p>
            <a:pPr algn="ctr" eaLnBrk="1" hangingPunct="1">
              <a:defRPr/>
            </a:pPr>
            <a:r>
              <a:rPr lang="en-US" sz="4000" b="1" i="1" dirty="0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Bacillus </a:t>
            </a:r>
            <a:r>
              <a:rPr lang="en-US" sz="4000" b="1" i="1" dirty="0" err="1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subtilis</a:t>
            </a:r>
            <a:r>
              <a:rPr lang="en-US" sz="4000" b="1" i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4000" b="1" dirty="0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(</a:t>
            </a:r>
            <a:r>
              <a:rPr lang="en-US" sz="4000" b="1" dirty="0" err="1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Bs</a:t>
            </a:r>
            <a:r>
              <a:rPr lang="th-TH" sz="4000" b="1" dirty="0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)</a:t>
            </a:r>
            <a:endParaRPr lang="th-TH" sz="4000" b="1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9" name="ลูกศรลง 18"/>
          <p:cNvSpPr/>
          <p:nvPr/>
        </p:nvSpPr>
        <p:spPr>
          <a:xfrm>
            <a:off x="1747812" y="3929063"/>
            <a:ext cx="357187" cy="7858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20" name="ลูกศรลง 19"/>
          <p:cNvSpPr/>
          <p:nvPr/>
        </p:nvSpPr>
        <p:spPr>
          <a:xfrm>
            <a:off x="6781800" y="3857625"/>
            <a:ext cx="357187" cy="7858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248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/>
          <p:cNvSpPr/>
          <p:nvPr/>
        </p:nvSpPr>
        <p:spPr>
          <a:xfrm>
            <a:off x="571472" y="357166"/>
            <a:ext cx="3786214" cy="1214446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6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เชื้อบีที</a:t>
            </a:r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 flipH="1">
            <a:off x="4419600" y="2743200"/>
            <a:ext cx="4500562" cy="1962160"/>
          </a:xfrm>
          <a:prstGeom prst="roundRect">
            <a:avLst>
              <a:gd name="adj" fmla="val 94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2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ทำลาย </a:t>
            </a:r>
            <a:r>
              <a:rPr lang="en-US" sz="2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: </a:t>
            </a:r>
            <a:r>
              <a:rPr lang="th-TH" sz="2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หนอนผีเสื้อ </a:t>
            </a:r>
            <a:r>
              <a:rPr lang="en-US" sz="2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&amp; </a:t>
            </a:r>
            <a:r>
              <a:rPr lang="th-TH" sz="2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ด้วง 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th-TH" sz="2800" b="1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ฤทธิ์ทำลาย  </a:t>
            </a:r>
            <a:r>
              <a:rPr lang="en-US" sz="2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: </a:t>
            </a:r>
            <a:r>
              <a:rPr lang="th-TH" sz="2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 กินตาย</a:t>
            </a:r>
            <a:endParaRPr lang="en-US" sz="2800" b="1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026" name="Picture 2" descr="ผลการค้นหารูปภาพสำหรับ เชื้อบีท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33909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ผลการค้นหารูปภาพสำหรับ เชื้อบีท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ผลการค้นหารูปภาพสำหรับ เชื้อบีท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81878"/>
            <a:ext cx="8458200" cy="55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10"/>
          <p:cNvSpPr/>
          <p:nvPr/>
        </p:nvSpPr>
        <p:spPr>
          <a:xfrm>
            <a:off x="1676400" y="152400"/>
            <a:ext cx="5753128" cy="86203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60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กลไกการออกฤทธิ์</a:t>
            </a:r>
            <a:endParaRPr lang="th-TH" sz="60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50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0" descr="005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57188"/>
            <a:ext cx="8715375" cy="62865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2071688" y="5715000"/>
            <a:ext cx="4786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b="1">
                <a:solidFill>
                  <a:srgbClr val="FF0000"/>
                </a:solidFill>
              </a:rPr>
              <a:t>ลักษณะหนอนที่ตายสาเหตุจากเชื้อบีที</a:t>
            </a:r>
          </a:p>
        </p:txBody>
      </p:sp>
    </p:spTree>
    <p:extLst>
      <p:ext uri="{BB962C8B-B14F-4D97-AF65-F5344CB8AC3E}">
        <p14:creationId xmlns:p14="http://schemas.microsoft.com/office/powerpoint/2010/main" val="7973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/>
          <p:cNvSpPr/>
          <p:nvPr/>
        </p:nvSpPr>
        <p:spPr>
          <a:xfrm>
            <a:off x="214282" y="857232"/>
            <a:ext cx="3786214" cy="1214446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6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เชื้อบี</a:t>
            </a:r>
            <a:r>
              <a:rPr lang="th-TH" sz="60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เอส</a:t>
            </a:r>
            <a:endParaRPr lang="th-TH" sz="60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 flipH="1">
            <a:off x="228600" y="3871914"/>
            <a:ext cx="8686800" cy="268128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ควบคุม </a:t>
            </a:r>
            <a:r>
              <a:rPr lang="en-US" sz="4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  <a:endParaRPr lang="th-TH" sz="4800" b="1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โรคจากเชื้อรา </a:t>
            </a:r>
            <a:r>
              <a:rPr lang="en-US" sz="4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โรคเหี่ยว โรคเน่าคอดิน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โรคจากเชื้อแบคทีเรีย </a:t>
            </a:r>
            <a:r>
              <a:rPr lang="en-US" sz="4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โรคเหี่ยว โรค</a:t>
            </a:r>
            <a:r>
              <a:rPr lang="th-TH" sz="4400" b="1" dirty="0" err="1">
                <a:latin typeface="TH SarabunPSK" pitchFamily="34" charset="-34"/>
                <a:cs typeface="TH SarabunPSK" pitchFamily="34" charset="-34"/>
              </a:rPr>
              <a:t>แคงเกอร์</a:t>
            </a:r>
            <a:endParaRPr lang="en-US" sz="4400" b="1" dirty="0"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th-TH" sz="3600" b="1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8640"/>
            <a:ext cx="4401715" cy="33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/>
          <p:cNvSpPr/>
          <p:nvPr/>
        </p:nvSpPr>
        <p:spPr>
          <a:xfrm>
            <a:off x="2428860" y="500042"/>
            <a:ext cx="3786214" cy="92869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5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เชื้อ</a:t>
            </a:r>
            <a:r>
              <a:rPr lang="th-TH" sz="5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ไวรัส</a:t>
            </a:r>
            <a:endParaRPr lang="th-TH" sz="54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 flipH="1">
            <a:off x="4038600" y="3733800"/>
            <a:ext cx="4929222" cy="1919294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Nuclear </a:t>
            </a:r>
            <a:r>
              <a:rPr lang="en-US" sz="3200" b="1" dirty="0" err="1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Polyhedrosis</a:t>
            </a:r>
            <a:r>
              <a:rPr lang="en-US" sz="32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 Virus (NPV) </a:t>
            </a: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th-TH" sz="3200" b="1" dirty="0">
                <a:ln w="19050">
                  <a:solidFill>
                    <a:sysClr val="windowText" lastClr="000000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pitchFamily="34" charset="0"/>
              </a:rPr>
              <a:t>ทำลาย </a:t>
            </a:r>
            <a:r>
              <a:rPr lang="en-US" sz="3200" b="1" dirty="0">
                <a:ln w="19050">
                  <a:solidFill>
                    <a:sysClr val="windowText" lastClr="000000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pitchFamily="34" charset="0"/>
              </a:rPr>
              <a:t>:   </a:t>
            </a:r>
            <a:r>
              <a:rPr lang="th-TH" sz="3200" b="1" dirty="0">
                <a:ln w="19050">
                  <a:solidFill>
                    <a:sysClr val="windowText" lastClr="000000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pitchFamily="34" charset="0"/>
              </a:rPr>
              <a:t>กินตาย</a:t>
            </a:r>
            <a:endParaRPr lang="en-US" sz="3200" b="1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endParaRPr lang="en-US" sz="3200" b="1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68614" name="รูปภาพ 4" descr="20150210_1416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37147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7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/>
          <p:cNvSpPr/>
          <p:nvPr/>
        </p:nvSpPr>
        <p:spPr>
          <a:xfrm>
            <a:off x="2428860" y="500042"/>
            <a:ext cx="3786214" cy="928694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5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เชื้อ</a:t>
            </a:r>
            <a:r>
              <a:rPr lang="th-TH" sz="5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ไวรัส</a:t>
            </a:r>
            <a:r>
              <a:rPr lang="th-TH" sz="5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5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NPV</a:t>
            </a:r>
            <a:endParaRPr lang="th-TH" sz="54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28595" y="1714488"/>
            <a:ext cx="6048405" cy="8678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มีการผลิตและจำหน่าย  </a:t>
            </a:r>
            <a:r>
              <a:rPr lang="th-TH" sz="3600" b="1" dirty="0">
                <a:ln w="19050">
                  <a:solidFill>
                    <a:sysClr val="windowText" lastClr="000000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ชนิด</a:t>
            </a:r>
          </a:p>
        </p:txBody>
      </p:sp>
      <p:pic>
        <p:nvPicPr>
          <p:cNvPr id="5" name="Picture 10" descr="หนอนกระทู้ผัก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929063"/>
            <a:ext cx="25717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</p:pic>
      <p:sp>
        <p:nvSpPr>
          <p:cNvPr id="7" name="Rounded Rectangle 10"/>
          <p:cNvSpPr/>
          <p:nvPr/>
        </p:nvSpPr>
        <p:spPr>
          <a:xfrm>
            <a:off x="228600" y="2895600"/>
            <a:ext cx="2500313" cy="9286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NPV </a:t>
            </a:r>
            <a:r>
              <a:rPr lang="th-TH" sz="28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หนอนกระทู้ผัก</a:t>
            </a:r>
          </a:p>
        </p:txBody>
      </p:sp>
      <p:sp>
        <p:nvSpPr>
          <p:cNvPr id="8" name="Rounded Rectangle 10"/>
          <p:cNvSpPr/>
          <p:nvPr/>
        </p:nvSpPr>
        <p:spPr>
          <a:xfrm>
            <a:off x="3048000" y="2895600"/>
            <a:ext cx="2714625" cy="9286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NPV </a:t>
            </a:r>
            <a:r>
              <a:rPr lang="th-TH" sz="28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หนอนกระทู้หอม</a:t>
            </a:r>
          </a:p>
        </p:txBody>
      </p:sp>
      <p:sp>
        <p:nvSpPr>
          <p:cNvPr id="9" name="Rounded Rectangle 10"/>
          <p:cNvSpPr/>
          <p:nvPr/>
        </p:nvSpPr>
        <p:spPr>
          <a:xfrm>
            <a:off x="6000750" y="2857500"/>
            <a:ext cx="2928938" cy="9286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NPV </a:t>
            </a:r>
            <a:r>
              <a:rPr lang="th-TH" sz="28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หนอนเจาะสมอฝ้าย</a:t>
            </a:r>
          </a:p>
        </p:txBody>
      </p:sp>
      <p:pic>
        <p:nvPicPr>
          <p:cNvPr id="69642" name="Picture 9" descr="_MG_23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0500"/>
            <a:ext cx="27622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0" descr="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62400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8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istrator\Documents\สื่อ\เอกสารวิชาการ1oct\รูปภาพศัตรูธรรมชาติ\ไวรัสเอ็น พี วี\หนอนตายด้วยไวรัสNP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138112"/>
            <a:ext cx="8643938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/>
          <p:cNvSpPr txBox="1">
            <a:spLocks noChangeArrowheads="1"/>
          </p:cNvSpPr>
          <p:nvPr/>
        </p:nvSpPr>
        <p:spPr bwMode="auto">
          <a:xfrm>
            <a:off x="428625" y="5500688"/>
            <a:ext cx="8715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b="1">
                <a:solidFill>
                  <a:schemeClr val="bg1"/>
                </a:solidFill>
              </a:rPr>
              <a:t>ลักษณะหนอนที่ตายสาเหตุจากเชื้อไวรัส </a:t>
            </a:r>
            <a:r>
              <a:rPr lang="en-US" sz="3200" b="1">
                <a:solidFill>
                  <a:schemeClr val="bg1"/>
                </a:solidFill>
                <a:latin typeface="Angsana New" pitchFamily="18" charset="-34"/>
              </a:rPr>
              <a:t>NPV</a:t>
            </a:r>
            <a:r>
              <a:rPr lang="th-TH" sz="3200" b="1">
                <a:solidFill>
                  <a:schemeClr val="bg1"/>
                </a:solidFill>
              </a:rPr>
              <a:t>  </a:t>
            </a:r>
            <a:r>
              <a:rPr lang="en-US" sz="3200" b="1">
                <a:solidFill>
                  <a:schemeClr val="bg1"/>
                </a:solidFill>
              </a:rPr>
              <a:t>: </a:t>
            </a:r>
            <a:r>
              <a:rPr lang="th-TH" sz="3200" b="1">
                <a:solidFill>
                  <a:schemeClr val="bg1"/>
                </a:solidFill>
              </a:rPr>
              <a:t> ห้อยหัว  (ตัววีหัวกลับ)</a:t>
            </a:r>
          </a:p>
        </p:txBody>
      </p:sp>
    </p:spTree>
    <p:extLst>
      <p:ext uri="{BB962C8B-B14F-4D97-AF65-F5344CB8AC3E}">
        <p14:creationId xmlns:p14="http://schemas.microsoft.com/office/powerpoint/2010/main" val="239708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 flipH="1">
            <a:off x="762000" y="2286000"/>
            <a:ext cx="7772400" cy="4191000"/>
          </a:xfrm>
          <a:custGeom>
            <a:avLst/>
            <a:gdLst>
              <a:gd name="connsiteX0" fmla="*/ 0 w 8229600"/>
              <a:gd name="connsiteY0" fmla="*/ 190504 h 1143000"/>
              <a:gd name="connsiteX1" fmla="*/ 190504 w 8229600"/>
              <a:gd name="connsiteY1" fmla="*/ 0 h 1143000"/>
              <a:gd name="connsiteX2" fmla="*/ 1371600 w 8229600"/>
              <a:gd name="connsiteY2" fmla="*/ 0 h 1143000"/>
              <a:gd name="connsiteX3" fmla="*/ 1371600 w 8229600"/>
              <a:gd name="connsiteY3" fmla="*/ 0 h 1143000"/>
              <a:gd name="connsiteX4" fmla="*/ 3429000 w 8229600"/>
              <a:gd name="connsiteY4" fmla="*/ 0 h 1143000"/>
              <a:gd name="connsiteX5" fmla="*/ 8039096 w 8229600"/>
              <a:gd name="connsiteY5" fmla="*/ 0 h 1143000"/>
              <a:gd name="connsiteX6" fmla="*/ 8229600 w 8229600"/>
              <a:gd name="connsiteY6" fmla="*/ 190504 h 1143000"/>
              <a:gd name="connsiteX7" fmla="*/ 8229600 w 8229600"/>
              <a:gd name="connsiteY7" fmla="*/ 666750 h 1143000"/>
              <a:gd name="connsiteX8" fmla="*/ 8229600 w 8229600"/>
              <a:gd name="connsiteY8" fmla="*/ 666750 h 1143000"/>
              <a:gd name="connsiteX9" fmla="*/ 8229600 w 8229600"/>
              <a:gd name="connsiteY9" fmla="*/ 952500 h 1143000"/>
              <a:gd name="connsiteX10" fmla="*/ 8229600 w 8229600"/>
              <a:gd name="connsiteY10" fmla="*/ 952496 h 1143000"/>
              <a:gd name="connsiteX11" fmla="*/ 8039096 w 8229600"/>
              <a:gd name="connsiteY11" fmla="*/ 1143000 h 1143000"/>
              <a:gd name="connsiteX12" fmla="*/ 3429000 w 8229600"/>
              <a:gd name="connsiteY12" fmla="*/ 1143000 h 1143000"/>
              <a:gd name="connsiteX13" fmla="*/ 3110048 w 8229600"/>
              <a:gd name="connsiteY13" fmla="*/ 1517881 h 1143000"/>
              <a:gd name="connsiteX14" fmla="*/ 1371600 w 8229600"/>
              <a:gd name="connsiteY14" fmla="*/ 1143000 h 1143000"/>
              <a:gd name="connsiteX15" fmla="*/ 190504 w 8229600"/>
              <a:gd name="connsiteY15" fmla="*/ 1143000 h 1143000"/>
              <a:gd name="connsiteX16" fmla="*/ 0 w 8229600"/>
              <a:gd name="connsiteY16" fmla="*/ 952496 h 1143000"/>
              <a:gd name="connsiteX17" fmla="*/ 0 w 8229600"/>
              <a:gd name="connsiteY17" fmla="*/ 952500 h 1143000"/>
              <a:gd name="connsiteX18" fmla="*/ 0 w 8229600"/>
              <a:gd name="connsiteY18" fmla="*/ 666750 h 1143000"/>
              <a:gd name="connsiteX19" fmla="*/ 0 w 8229600"/>
              <a:gd name="connsiteY19" fmla="*/ 666750 h 1143000"/>
              <a:gd name="connsiteX20" fmla="*/ 0 w 8229600"/>
              <a:gd name="connsiteY20" fmla="*/ 190504 h 1143000"/>
              <a:gd name="connsiteX0" fmla="*/ 0 w 8229600"/>
              <a:gd name="connsiteY0" fmla="*/ 190504 h 1517881"/>
              <a:gd name="connsiteX1" fmla="*/ 190504 w 8229600"/>
              <a:gd name="connsiteY1" fmla="*/ 0 h 1517881"/>
              <a:gd name="connsiteX2" fmla="*/ 1371600 w 8229600"/>
              <a:gd name="connsiteY2" fmla="*/ 0 h 1517881"/>
              <a:gd name="connsiteX3" fmla="*/ 1371600 w 8229600"/>
              <a:gd name="connsiteY3" fmla="*/ 0 h 1517881"/>
              <a:gd name="connsiteX4" fmla="*/ 3429000 w 8229600"/>
              <a:gd name="connsiteY4" fmla="*/ 0 h 1517881"/>
              <a:gd name="connsiteX5" fmla="*/ 8039096 w 8229600"/>
              <a:gd name="connsiteY5" fmla="*/ 0 h 1517881"/>
              <a:gd name="connsiteX6" fmla="*/ 8229600 w 8229600"/>
              <a:gd name="connsiteY6" fmla="*/ 190504 h 1517881"/>
              <a:gd name="connsiteX7" fmla="*/ 8229600 w 8229600"/>
              <a:gd name="connsiteY7" fmla="*/ 666750 h 1517881"/>
              <a:gd name="connsiteX8" fmla="*/ 8229600 w 8229600"/>
              <a:gd name="connsiteY8" fmla="*/ 666750 h 1517881"/>
              <a:gd name="connsiteX9" fmla="*/ 8229600 w 8229600"/>
              <a:gd name="connsiteY9" fmla="*/ 952500 h 1517881"/>
              <a:gd name="connsiteX10" fmla="*/ 8229600 w 8229600"/>
              <a:gd name="connsiteY10" fmla="*/ 952496 h 1517881"/>
              <a:gd name="connsiteX11" fmla="*/ 8039096 w 8229600"/>
              <a:gd name="connsiteY11" fmla="*/ 1143000 h 1517881"/>
              <a:gd name="connsiteX12" fmla="*/ 2582839 w 8229600"/>
              <a:gd name="connsiteY12" fmla="*/ 1156648 h 1517881"/>
              <a:gd name="connsiteX13" fmla="*/ 3110048 w 8229600"/>
              <a:gd name="connsiteY13" fmla="*/ 1517881 h 1517881"/>
              <a:gd name="connsiteX14" fmla="*/ 1371600 w 8229600"/>
              <a:gd name="connsiteY14" fmla="*/ 1143000 h 1517881"/>
              <a:gd name="connsiteX15" fmla="*/ 190504 w 8229600"/>
              <a:gd name="connsiteY15" fmla="*/ 1143000 h 1517881"/>
              <a:gd name="connsiteX16" fmla="*/ 0 w 8229600"/>
              <a:gd name="connsiteY16" fmla="*/ 952496 h 1517881"/>
              <a:gd name="connsiteX17" fmla="*/ 0 w 8229600"/>
              <a:gd name="connsiteY17" fmla="*/ 952500 h 1517881"/>
              <a:gd name="connsiteX18" fmla="*/ 0 w 8229600"/>
              <a:gd name="connsiteY18" fmla="*/ 666750 h 1517881"/>
              <a:gd name="connsiteX19" fmla="*/ 0 w 8229600"/>
              <a:gd name="connsiteY19" fmla="*/ 666750 h 1517881"/>
              <a:gd name="connsiteX20" fmla="*/ 0 w 8229600"/>
              <a:gd name="connsiteY20" fmla="*/ 190504 h 1517881"/>
              <a:gd name="connsiteX0" fmla="*/ 0 w 8229600"/>
              <a:gd name="connsiteY0" fmla="*/ 190504 h 1981905"/>
              <a:gd name="connsiteX1" fmla="*/ 190504 w 8229600"/>
              <a:gd name="connsiteY1" fmla="*/ 0 h 1981905"/>
              <a:gd name="connsiteX2" fmla="*/ 1371600 w 8229600"/>
              <a:gd name="connsiteY2" fmla="*/ 0 h 1981905"/>
              <a:gd name="connsiteX3" fmla="*/ 1371600 w 8229600"/>
              <a:gd name="connsiteY3" fmla="*/ 0 h 1981905"/>
              <a:gd name="connsiteX4" fmla="*/ 3429000 w 8229600"/>
              <a:gd name="connsiteY4" fmla="*/ 0 h 1981905"/>
              <a:gd name="connsiteX5" fmla="*/ 8039096 w 8229600"/>
              <a:gd name="connsiteY5" fmla="*/ 0 h 1981905"/>
              <a:gd name="connsiteX6" fmla="*/ 8229600 w 8229600"/>
              <a:gd name="connsiteY6" fmla="*/ 190504 h 1981905"/>
              <a:gd name="connsiteX7" fmla="*/ 8229600 w 8229600"/>
              <a:gd name="connsiteY7" fmla="*/ 666750 h 1981905"/>
              <a:gd name="connsiteX8" fmla="*/ 8229600 w 8229600"/>
              <a:gd name="connsiteY8" fmla="*/ 666750 h 1981905"/>
              <a:gd name="connsiteX9" fmla="*/ 8229600 w 8229600"/>
              <a:gd name="connsiteY9" fmla="*/ 952500 h 1981905"/>
              <a:gd name="connsiteX10" fmla="*/ 8229600 w 8229600"/>
              <a:gd name="connsiteY10" fmla="*/ 952496 h 1981905"/>
              <a:gd name="connsiteX11" fmla="*/ 8039096 w 8229600"/>
              <a:gd name="connsiteY11" fmla="*/ 1143000 h 1981905"/>
              <a:gd name="connsiteX12" fmla="*/ 2582839 w 8229600"/>
              <a:gd name="connsiteY12" fmla="*/ 1156648 h 1981905"/>
              <a:gd name="connsiteX13" fmla="*/ 3301117 w 8229600"/>
              <a:gd name="connsiteY13" fmla="*/ 1981905 h 1981905"/>
              <a:gd name="connsiteX14" fmla="*/ 1371600 w 8229600"/>
              <a:gd name="connsiteY14" fmla="*/ 1143000 h 1981905"/>
              <a:gd name="connsiteX15" fmla="*/ 190504 w 8229600"/>
              <a:gd name="connsiteY15" fmla="*/ 1143000 h 1981905"/>
              <a:gd name="connsiteX16" fmla="*/ 0 w 8229600"/>
              <a:gd name="connsiteY16" fmla="*/ 952496 h 1981905"/>
              <a:gd name="connsiteX17" fmla="*/ 0 w 8229600"/>
              <a:gd name="connsiteY17" fmla="*/ 952500 h 1981905"/>
              <a:gd name="connsiteX18" fmla="*/ 0 w 8229600"/>
              <a:gd name="connsiteY18" fmla="*/ 666750 h 1981905"/>
              <a:gd name="connsiteX19" fmla="*/ 0 w 8229600"/>
              <a:gd name="connsiteY19" fmla="*/ 666750 h 1981905"/>
              <a:gd name="connsiteX20" fmla="*/ 0 w 8229600"/>
              <a:gd name="connsiteY20" fmla="*/ 190504 h 19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229600" h="1981905">
                <a:moveTo>
                  <a:pt x="0" y="190504"/>
                </a:moveTo>
                <a:cubicBezTo>
                  <a:pt x="0" y="85292"/>
                  <a:pt x="85292" y="0"/>
                  <a:pt x="190504" y="0"/>
                </a:cubicBezTo>
                <a:lnTo>
                  <a:pt x="1371600" y="0"/>
                </a:lnTo>
                <a:lnTo>
                  <a:pt x="1371600" y="0"/>
                </a:lnTo>
                <a:lnTo>
                  <a:pt x="3429000" y="0"/>
                </a:lnTo>
                <a:lnTo>
                  <a:pt x="8039096" y="0"/>
                </a:lnTo>
                <a:cubicBezTo>
                  <a:pt x="8144308" y="0"/>
                  <a:pt x="8229600" y="85292"/>
                  <a:pt x="8229600" y="190504"/>
                </a:cubicBezTo>
                <a:lnTo>
                  <a:pt x="8229600" y="666750"/>
                </a:lnTo>
                <a:lnTo>
                  <a:pt x="8229600" y="666750"/>
                </a:lnTo>
                <a:lnTo>
                  <a:pt x="8229600" y="952500"/>
                </a:lnTo>
                <a:lnTo>
                  <a:pt x="8229600" y="952496"/>
                </a:lnTo>
                <a:cubicBezTo>
                  <a:pt x="8229600" y="1057708"/>
                  <a:pt x="8144308" y="1143000"/>
                  <a:pt x="8039096" y="1143000"/>
                </a:cubicBezTo>
                <a:lnTo>
                  <a:pt x="2582839" y="1156648"/>
                </a:lnTo>
                <a:lnTo>
                  <a:pt x="3301117" y="1981905"/>
                </a:lnTo>
                <a:lnTo>
                  <a:pt x="1371600" y="1143000"/>
                </a:lnTo>
                <a:lnTo>
                  <a:pt x="190504" y="1143000"/>
                </a:lnTo>
                <a:cubicBezTo>
                  <a:pt x="85292" y="1143000"/>
                  <a:pt x="0" y="1057708"/>
                  <a:pt x="0" y="952496"/>
                </a:cubicBezTo>
                <a:lnTo>
                  <a:pt x="0" y="952500"/>
                </a:lnTo>
                <a:lnTo>
                  <a:pt x="0" y="666750"/>
                </a:lnTo>
                <a:lnTo>
                  <a:pt x="0" y="666750"/>
                </a:lnTo>
                <a:lnTo>
                  <a:pt x="0" y="190504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48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4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ใช้สิ่งมีชีวิต ที่เรียกว่า ศัตรูธรรมชาติ </a:t>
            </a:r>
            <a:r>
              <a:rPr lang="en-US" sz="48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8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เพื่อ</a:t>
            </a:r>
            <a:r>
              <a:rPr lang="th-TH" sz="4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ลดปริมาณศัตรูพืชให้อยู่ในระดับ ที่ไม่</a:t>
            </a:r>
            <a:r>
              <a:rPr lang="th-TH" sz="48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ก่อ ให้</a:t>
            </a:r>
            <a:r>
              <a:rPr lang="th-TH" sz="4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เกิดความเสียหาย</a:t>
            </a:r>
            <a:endParaRPr lang="en-US" sz="4800" b="1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 Box 43"/>
          <p:cNvSpPr txBox="1">
            <a:spLocks noChangeArrowheads="1"/>
          </p:cNvSpPr>
          <p:nvPr/>
        </p:nvSpPr>
        <p:spPr bwMode="auto">
          <a:xfrm>
            <a:off x="0" y="76200"/>
            <a:ext cx="9144000" cy="1200329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การควบคุมศัตรูพืชโดย</a:t>
            </a:r>
            <a:r>
              <a:rPr lang="th-TH" sz="7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ชีว</a:t>
            </a:r>
            <a:r>
              <a:rPr lang="th-TH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2000250"/>
            <a:ext cx="3752850" cy="28575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9" b="17644"/>
          <a:stretch/>
        </p:blipFill>
        <p:spPr>
          <a:xfrm>
            <a:off x="952500" y="1614713"/>
            <a:ext cx="7239000" cy="484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5334000"/>
            <a:ext cx="36861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2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3" name="Text Box 3"/>
          <p:cNvSpPr txBox="1">
            <a:spLocks noChangeArrowheads="1"/>
          </p:cNvSpPr>
          <p:nvPr/>
        </p:nvSpPr>
        <p:spPr bwMode="auto">
          <a:xfrm>
            <a:off x="428625" y="2286000"/>
            <a:ext cx="84296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algn="ctr"/>
            <a:r>
              <a:rPr lang="th-TH" sz="6000" b="1" dirty="0">
                <a:solidFill>
                  <a:srgbClr val="FFFF00"/>
                </a:solidFill>
                <a:latin typeface="Angsana New" pitchFamily="18" charset="-34"/>
              </a:rPr>
              <a:t>สิ่งมีชีวิตที่เป็นสาเหตุ ทำให้ศัตรูพืชตาย</a:t>
            </a:r>
          </a:p>
          <a:p>
            <a:r>
              <a:rPr lang="th-TH" sz="6000" b="1" dirty="0">
                <a:solidFill>
                  <a:srgbClr val="FFFF00"/>
                </a:solidFill>
                <a:latin typeface="Angsana New" pitchFamily="18" charset="-34"/>
              </a:rPr>
              <a:t>ก่อนอายุขัย แบ่งเป็น 3 กลุ่ม</a:t>
            </a:r>
          </a:p>
          <a:p>
            <a:pPr algn="ctr"/>
            <a:endParaRPr lang="th-TH" sz="6000" b="1" dirty="0">
              <a:solidFill>
                <a:srgbClr val="FFFF00"/>
              </a:solidFill>
              <a:latin typeface="Angsana New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785813"/>
            <a:ext cx="5589587" cy="1150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6600" b="1" dirty="0">
                <a:solidFill>
                  <a:srgbClr val="FFFF00"/>
                </a:solidFill>
                <a:latin typeface="Angsana New" pitchFamily="18" charset="-34"/>
                <a:cs typeface="+mj-cs"/>
              </a:rPr>
              <a:t>ศัตรูธรรมชาติ</a:t>
            </a:r>
            <a:endParaRPr lang="th-TH" sz="6600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4" name="Rounded Rectangle 2"/>
          <p:cNvSpPr/>
          <p:nvPr/>
        </p:nvSpPr>
        <p:spPr>
          <a:xfrm>
            <a:off x="428596" y="4500570"/>
            <a:ext cx="2000264" cy="909630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54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ตัวห้ำ</a:t>
            </a:r>
          </a:p>
        </p:txBody>
      </p:sp>
      <p:sp>
        <p:nvSpPr>
          <p:cNvPr id="5" name="Rounded Rectangle 10"/>
          <p:cNvSpPr/>
          <p:nvPr/>
        </p:nvSpPr>
        <p:spPr>
          <a:xfrm>
            <a:off x="3000364" y="4500570"/>
            <a:ext cx="2214578" cy="909630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54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ตัวเบียน</a:t>
            </a:r>
          </a:p>
        </p:txBody>
      </p:sp>
      <p:sp>
        <p:nvSpPr>
          <p:cNvPr id="6" name="Rounded Rectangle 10"/>
          <p:cNvSpPr/>
          <p:nvPr/>
        </p:nvSpPr>
        <p:spPr>
          <a:xfrm>
            <a:off x="5929322" y="4500570"/>
            <a:ext cx="2857552" cy="857256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54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เชื้อจุลินทรีย์</a:t>
            </a:r>
          </a:p>
        </p:txBody>
      </p:sp>
    </p:spTree>
    <p:extLst>
      <p:ext uri="{BB962C8B-B14F-4D97-AF65-F5344CB8AC3E}">
        <p14:creationId xmlns:p14="http://schemas.microsoft.com/office/powerpoint/2010/main" val="178604138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5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81000" y="1676400"/>
            <a:ext cx="850106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>
              <a:spcBef>
                <a:spcPts val="1200"/>
              </a:spcBef>
            </a:pPr>
            <a:endParaRPr lang="en-US" sz="6000" b="1" dirty="0">
              <a:solidFill>
                <a:srgbClr val="00B0F0"/>
              </a:solidFill>
              <a:latin typeface="Times New Roman" pitchFamily="18" charset="0"/>
              <a:cs typeface="AngsanaUPC" pitchFamily="18" charset="-34"/>
            </a:endParaRPr>
          </a:p>
          <a:p>
            <a:r>
              <a:rPr lang="en-US" sz="7200" b="1" dirty="0">
                <a:latin typeface="Times New Roman" pitchFamily="18" charset="0"/>
                <a:cs typeface="AngsanaUPC" pitchFamily="18" charset="-34"/>
              </a:rPr>
              <a:t>: </a:t>
            </a:r>
            <a:r>
              <a:rPr lang="th-TH" sz="7200" b="1" dirty="0">
                <a:latin typeface="Times New Roman" pitchFamily="18" charset="0"/>
                <a:cs typeface="AngsanaUPC" pitchFamily="18" charset="-34"/>
              </a:rPr>
              <a:t>ทำให้ศัตรูพืชตาย โด</a:t>
            </a:r>
            <a:r>
              <a:rPr lang="th-TH" sz="7200" b="1" dirty="0" smtClean="0">
                <a:latin typeface="Times New Roman" pitchFamily="18" charset="0"/>
                <a:cs typeface="AngsanaUPC" pitchFamily="18" charset="-34"/>
              </a:rPr>
              <a:t>ยการกัด</a:t>
            </a:r>
            <a:r>
              <a:rPr lang="th-TH" sz="7200" b="1" dirty="0">
                <a:latin typeface="Times New Roman" pitchFamily="18" charset="0"/>
                <a:cs typeface="AngsanaUPC" pitchFamily="18" charset="-34"/>
              </a:rPr>
              <a:t>กิน หรือดูดกิน มักมีขนาดใหญ่หรือมีอวัยวะพิเศษสำหรับจับเหยื่อ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5600" y="381000"/>
            <a:ext cx="3286125" cy="1922462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8800" b="1" dirty="0">
                <a:solidFill>
                  <a:srgbClr val="FFFF00"/>
                </a:solidFill>
              </a:rPr>
              <a:t>ตัวห้ำ</a:t>
            </a:r>
            <a:endParaRPr lang="en-US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39526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bug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00063"/>
            <a:ext cx="77152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5786438" y="5646737"/>
            <a:ext cx="30527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th-TH" sz="4800" b="1" dirty="0">
                <a:solidFill>
                  <a:srgbClr val="FF0000"/>
                </a:solidFill>
              </a:rPr>
              <a:t>ตั๊กแตนตำข้าว</a:t>
            </a:r>
            <a:endParaRPr lang="th-TH" sz="4400" b="1" dirty="0"/>
          </a:p>
        </p:txBody>
      </p:sp>
    </p:spTree>
    <p:extLst>
      <p:ext uri="{BB962C8B-B14F-4D97-AF65-F5344CB8AC3E}">
        <p14:creationId xmlns:p14="http://schemas.microsoft.com/office/powerpoint/2010/main" val="125597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3" descr="D:\สื่อ\สื่อสพท\เอกสารวิชาการoct\รูปภาพศัตรูธรรมชาติ\หางหนีบ\ตัวเต็มวัย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71500"/>
            <a:ext cx="771525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5715000" y="5286375"/>
            <a:ext cx="3124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th-TH" sz="4400" b="1" dirty="0">
                <a:solidFill>
                  <a:srgbClr val="FF0000"/>
                </a:solidFill>
              </a:rPr>
              <a:t>แมลงหางหนีบ</a:t>
            </a:r>
          </a:p>
        </p:txBody>
      </p:sp>
    </p:spTree>
    <p:extLst>
      <p:ext uri="{BB962C8B-B14F-4D97-AF65-F5344CB8AC3E}">
        <p14:creationId xmlns:p14="http://schemas.microsoft.com/office/powerpoint/2010/main" val="20091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ตัวอ่อนดูดกินไรแด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8501062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5715000" y="5286375"/>
            <a:ext cx="3200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th-TH" sz="4400" b="1" dirty="0">
                <a:solidFill>
                  <a:srgbClr val="FF0000"/>
                </a:solidFill>
              </a:rPr>
              <a:t>แมลงช้างปีกใส</a:t>
            </a:r>
          </a:p>
        </p:txBody>
      </p:sp>
    </p:spTree>
    <p:extLst>
      <p:ext uri="{BB962C8B-B14F-4D97-AF65-F5344CB8AC3E}">
        <p14:creationId xmlns:p14="http://schemas.microsoft.com/office/powerpoint/2010/main" val="19240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ข้าว 0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156176" y="685800"/>
            <a:ext cx="2520280" cy="2175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52232" name="รูปภาพ 8" descr="http://www.cpiagrotech.com/images/r&amp;d/rd08_pic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732454"/>
            <a:ext cx="2701925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รูปภาพ 9" descr="ผลการค้นหารูปภาพสำหรับ กบกินแมลง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00704"/>
            <a:ext cx="262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รูปภาพ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441700"/>
            <a:ext cx="260032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มวนพิฆาต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20" y="3442187"/>
            <a:ext cx="2675993" cy="247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แมลงปอ(1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442186"/>
            <a:ext cx="3024038" cy="24701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584584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ขอบฟ้า">
  <a:themeElements>
    <a:clrScheme name="ขอบฟ้า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ขอบฟ้า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ขอบฟ้า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343</TotalTime>
  <Words>477</Words>
  <Application>Microsoft Office PowerPoint</Application>
  <PresentationFormat>นำเสนอทางหน้าจอ (4:3)</PresentationFormat>
  <Paragraphs>91</Paragraphs>
  <Slides>30</Slides>
  <Notes>5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30</vt:i4>
      </vt:variant>
    </vt:vector>
  </HeadingPairs>
  <TitlesOfParts>
    <vt:vector size="31" baseType="lpstr">
      <vt:lpstr>ขอบฟ้า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ลักษณะแมลงที่ตาย ด้วยเชื้อราบิวเวอเรีย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ACER</dc:creator>
  <cp:lastModifiedBy>HP</cp:lastModifiedBy>
  <cp:revision>23</cp:revision>
  <dcterms:created xsi:type="dcterms:W3CDTF">2018-03-07T14:19:57Z</dcterms:created>
  <dcterms:modified xsi:type="dcterms:W3CDTF">2019-03-21T08:53:09Z</dcterms:modified>
</cp:coreProperties>
</file>